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3"/>
  </p:handoutMasterIdLst>
  <p:sldIdLst>
    <p:sldId id="504" r:id="rId3"/>
    <p:sldId id="505" r:id="rId5"/>
    <p:sldId id="536" r:id="rId6"/>
    <p:sldId id="553" r:id="rId7"/>
    <p:sldId id="554" r:id="rId8"/>
    <p:sldId id="555" r:id="rId9"/>
    <p:sldId id="556" r:id="rId10"/>
    <p:sldId id="557" r:id="rId11"/>
    <p:sldId id="538" r:id="rId12"/>
    <p:sldId id="541" r:id="rId13"/>
    <p:sldId id="542" r:id="rId14"/>
    <p:sldId id="543" r:id="rId15"/>
    <p:sldId id="544" r:id="rId16"/>
    <p:sldId id="546" r:id="rId17"/>
    <p:sldId id="547" r:id="rId18"/>
    <p:sldId id="548" r:id="rId19"/>
    <p:sldId id="550" r:id="rId20"/>
    <p:sldId id="551" r:id="rId21"/>
    <p:sldId id="509" r:id="rId22"/>
  </p:sldIdLst>
  <p:sldSz cx="12192000" cy="6858000"/>
  <p:notesSz cx="9144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6474"/>
    <a:srgbClr val="31859C"/>
    <a:srgbClr val="2C7A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p:cViewPr varScale="1">
        <p:scale>
          <a:sx n="82" d="100"/>
          <a:sy n="82" d="100"/>
        </p:scale>
        <p:origin x="691" y="62"/>
      </p:cViewPr>
      <p:guideLst>
        <p:guide orient="horz" pos="2943"/>
        <p:guide pos="276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9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9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9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9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25806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979" y="0"/>
            <a:ext cx="5283200" cy="25806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552950"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2475309"/>
            <a:ext cx="9753600" cy="2025253"/>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4885432"/>
            <a:ext cx="5283200" cy="25806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979" y="4885432"/>
            <a:ext cx="5283200" cy="25806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altLang="en-US">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19456" y="237744"/>
            <a:ext cx="11442192" cy="138683"/>
          </a:xfrm>
          <a:prstGeom prst="rect">
            <a:avLst/>
          </a:prstGeom>
        </p:spPr>
      </p:pic>
      <p:pic>
        <p:nvPicPr>
          <p:cNvPr id="17" name="bg object 17"/>
          <p:cNvPicPr/>
          <p:nvPr/>
        </p:nvPicPr>
        <p:blipFill>
          <a:blip r:embed="rId3" cstate="print"/>
          <a:stretch>
            <a:fillRect/>
          </a:stretch>
        </p:blipFill>
        <p:spPr>
          <a:xfrm>
            <a:off x="9513824" y="62484"/>
            <a:ext cx="2448560" cy="428244"/>
          </a:xfrm>
          <a:prstGeom prst="rect">
            <a:avLst/>
          </a:prstGeom>
        </p:spPr>
      </p:pic>
      <p:sp>
        <p:nvSpPr>
          <p:cNvPr id="18" name="bg object 18"/>
          <p:cNvSpPr/>
          <p:nvPr/>
        </p:nvSpPr>
        <p:spPr>
          <a:xfrm>
            <a:off x="474844" y="3189528"/>
            <a:ext cx="11171767" cy="38735"/>
          </a:xfrm>
          <a:custGeom>
            <a:avLst/>
            <a:gdLst/>
            <a:ahLst/>
            <a:cxnLst/>
            <a:rect l="l" t="t" r="r" b="b"/>
            <a:pathLst>
              <a:path w="8378825" h="38735">
                <a:moveTo>
                  <a:pt x="8378774" y="38163"/>
                </a:moveTo>
                <a:lnTo>
                  <a:pt x="0" y="38163"/>
                </a:lnTo>
                <a:lnTo>
                  <a:pt x="0" y="0"/>
                </a:lnTo>
                <a:lnTo>
                  <a:pt x="8378774" y="0"/>
                </a:lnTo>
                <a:lnTo>
                  <a:pt x="8378774" y="38163"/>
                </a:lnTo>
                <a:close/>
              </a:path>
            </a:pathLst>
          </a:custGeom>
          <a:solidFill>
            <a:srgbClr val="333399"/>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19456" y="237744"/>
            <a:ext cx="11442192" cy="138683"/>
          </a:xfrm>
          <a:prstGeom prst="rect">
            <a:avLst/>
          </a:prstGeom>
        </p:spPr>
      </p:pic>
      <p:pic>
        <p:nvPicPr>
          <p:cNvPr id="17" name="bg object 17"/>
          <p:cNvPicPr/>
          <p:nvPr/>
        </p:nvPicPr>
        <p:blipFill>
          <a:blip r:embed="rId3" cstate="print"/>
          <a:stretch>
            <a:fillRect/>
          </a:stretch>
        </p:blipFill>
        <p:spPr>
          <a:xfrm>
            <a:off x="9513824" y="62484"/>
            <a:ext cx="2448560" cy="428244"/>
          </a:xfrm>
          <a:prstGeom prst="rect">
            <a:avLst/>
          </a:prstGeom>
        </p:spPr>
      </p:pic>
      <p:pic>
        <p:nvPicPr>
          <p:cNvPr id="18" name="bg object 18"/>
          <p:cNvPicPr/>
          <p:nvPr/>
        </p:nvPicPr>
        <p:blipFill>
          <a:blip r:embed="rId4" cstate="print"/>
          <a:stretch>
            <a:fillRect/>
          </a:stretch>
        </p:blipFill>
        <p:spPr>
          <a:xfrm>
            <a:off x="9544303" y="25907"/>
            <a:ext cx="2456688" cy="713232"/>
          </a:xfrm>
          <a:prstGeom prst="rect">
            <a:avLst/>
          </a:prstGeom>
        </p:spPr>
      </p:pic>
      <p:pic>
        <p:nvPicPr>
          <p:cNvPr id="19" name="bg object 19"/>
          <p:cNvPicPr/>
          <p:nvPr/>
        </p:nvPicPr>
        <p:blipFill>
          <a:blip r:embed="rId5" cstate="print"/>
          <a:stretch>
            <a:fillRect/>
          </a:stretch>
        </p:blipFill>
        <p:spPr>
          <a:xfrm>
            <a:off x="0" y="841247"/>
            <a:ext cx="12192000" cy="4471416"/>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fld>
            <a:endParaRPr lang="en-US"/>
          </a:p>
        </p:txBody>
      </p:sp>
      <p:sp>
        <p:nvSpPr>
          <p:cNvPr id="3" name="页脚占位符 2"/>
          <p:cNvSpPr>
            <a:spLocks noGrp="1"/>
          </p:cNvSpPr>
          <p:nvPr>
            <p:ph type="ftr" sz="quarter" idx="11"/>
          </p:nvPr>
        </p:nvSpPr>
        <p:spPr/>
        <p:txBody>
          <a:bodyPr/>
          <a:lstStyle/>
          <a:p/>
        </p:txBody>
      </p:sp>
      <p:sp>
        <p:nvSpPr>
          <p:cNvPr id="4" name="灯片编号占位符 3"/>
          <p:cNvSpPr>
            <a:spLocks noGrp="1"/>
          </p:cNvSpPr>
          <p:nvPr>
            <p:ph type="sldNum" sz="quarter" idx="12"/>
          </p:nvPr>
        </p:nvSpPr>
        <p:spPr/>
        <p:txBody>
          <a:bodyPr/>
          <a:lstStyle/>
          <a:p>
            <a:pPr marL="38100">
              <a:lnSpc>
                <a:spcPts val="1650"/>
              </a:lnSpc>
            </a:pPr>
            <a:fld id="{81D60167-4931-47E6-BA6A-407CBD079E47}" type="slidenum">
              <a:rPr dirty="0"/>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79979" y="570344"/>
            <a:ext cx="7032040" cy="331469"/>
          </a:xfrm>
          <a:prstGeom prst="rect">
            <a:avLst/>
          </a:prstGeom>
        </p:spPr>
        <p:txBody>
          <a:bodyPr wrap="square" lIns="0" tIns="0" rIns="0" bIns="0">
            <a:spAutoFit/>
          </a:bodyPr>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1435925" y="6415162"/>
            <a:ext cx="366605" cy="225425"/>
          </a:xfrm>
          <a:prstGeom prst="rect">
            <a:avLst/>
          </a:prstGeom>
        </p:spPr>
        <p:txBody>
          <a:bodyPr wrap="square" lIns="0" tIns="0" rIns="0" bIns="0">
            <a:spAutoFit/>
          </a:bodyPr>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hyperlink" Target="mailto:liss18@mails.tsinghua.edu.cn" TargetMode="External"/><Relationship Id="rId2" Type="http://schemas.openxmlformats.org/officeDocument/2006/relationships/image" Target="../media/image4.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image" Target="../media/image39.png"/><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4.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51.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4.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4.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21.emf"/><Relationship Id="rId3" Type="http://schemas.openxmlformats.org/officeDocument/2006/relationships/image" Target="../media/image20.emf"/><Relationship Id="rId2" Type="http://schemas.openxmlformats.org/officeDocument/2006/relationships/image" Target="../media/image4.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23.png"/><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grpSp>
        <p:nvGrpSpPr>
          <p:cNvPr id="27" name="组合 26"/>
          <p:cNvGrpSpPr/>
          <p:nvPr/>
        </p:nvGrpSpPr>
        <p:grpSpPr>
          <a:xfrm>
            <a:off x="735728" y="4251590"/>
            <a:ext cx="10719435" cy="1947128"/>
            <a:chOff x="3758" y="7017"/>
            <a:chExt cx="12298" cy="2118"/>
          </a:xfrm>
        </p:grpSpPr>
        <p:sp>
          <p:nvSpPr>
            <p:cNvPr id="23" name="object 2"/>
            <p:cNvSpPr txBox="1"/>
            <p:nvPr/>
          </p:nvSpPr>
          <p:spPr>
            <a:xfrm>
              <a:off x="4487" y="7017"/>
              <a:ext cx="10926" cy="984"/>
            </a:xfrm>
            <a:prstGeom prst="rect">
              <a:avLst/>
            </a:prstGeom>
          </p:spPr>
          <p:txBody>
            <a:bodyPr vert="horz" wrap="square" lIns="0" tIns="12699" rIns="0" bIns="0" rtlCol="0">
              <a:spAutoFit/>
            </a:bodyPr>
            <a:lstStyle/>
            <a:p>
              <a:pPr marR="3016250" algn="ctr">
                <a:lnSpc>
                  <a:spcPct val="130000"/>
                </a:lnSpc>
                <a:spcBef>
                  <a:spcPts val="100"/>
                </a:spcBef>
                <a:buClrTx/>
                <a:buSzTx/>
                <a:buFontTx/>
              </a:pPr>
              <a:r>
                <a:rPr lang="zh-CN" altLang="en-US" sz="2200" b="1" dirty="0">
                  <a:latin typeface="+mj-ea"/>
                  <a:ea typeface="+mj-ea"/>
                  <a:cs typeface="Times New Roman" panose="02020603050405020304" charset="0"/>
                  <a:sym typeface="+mn-ea"/>
                </a:rPr>
                <a:t>组长：张锦程 </a:t>
              </a:r>
              <a:endParaRPr lang="zh-CN" altLang="en-US" sz="2200" b="1" dirty="0">
                <a:latin typeface="+mj-ea"/>
                <a:ea typeface="+mj-ea"/>
                <a:cs typeface="Times New Roman" panose="02020603050405020304" charset="0"/>
                <a:sym typeface="+mn-ea"/>
              </a:endParaRPr>
            </a:p>
            <a:p>
              <a:pPr marR="3016250" algn="ctr">
                <a:lnSpc>
                  <a:spcPct val="130000"/>
                </a:lnSpc>
                <a:spcBef>
                  <a:spcPts val="100"/>
                </a:spcBef>
                <a:buClrTx/>
                <a:buSzTx/>
                <a:buFontTx/>
              </a:pPr>
              <a:r>
                <a:rPr lang="zh-CN" altLang="en-US" sz="2200" b="1" dirty="0">
                  <a:latin typeface="+mj-ea"/>
                  <a:ea typeface="+mj-ea"/>
                  <a:cs typeface="Times New Roman" panose="02020603050405020304" charset="0"/>
                  <a:sym typeface="+mn-ea"/>
                </a:rPr>
                <a:t>组员：陈岳，张瑞熙</a:t>
              </a:r>
              <a:endParaRPr lang="zh-CN" altLang="en-US" sz="2200" b="1" dirty="0">
                <a:latin typeface="+mj-ea"/>
                <a:ea typeface="+mj-ea"/>
                <a:cs typeface="Times New Roman" panose="02020603050405020304" charset="0"/>
                <a:sym typeface="+mn-ea"/>
              </a:endParaRPr>
            </a:p>
          </p:txBody>
        </p:sp>
        <p:sp>
          <p:nvSpPr>
            <p:cNvPr id="24" name="文本框 23"/>
            <p:cNvSpPr txBox="1"/>
            <p:nvPr/>
          </p:nvSpPr>
          <p:spPr>
            <a:xfrm>
              <a:off x="3758" y="8029"/>
              <a:ext cx="12298" cy="1106"/>
            </a:xfrm>
            <a:prstGeom prst="rect">
              <a:avLst/>
            </a:prstGeom>
            <a:noFill/>
          </p:spPr>
          <p:txBody>
            <a:bodyPr wrap="square" rtlCol="0" anchor="t">
              <a:spAutoFit/>
            </a:bodyPr>
            <a:lstStyle/>
            <a:p>
              <a:pPr marR="3016250" algn="ctr">
                <a:lnSpc>
                  <a:spcPct val="150000"/>
                </a:lnSpc>
                <a:spcBef>
                  <a:spcPts val="15"/>
                </a:spcBef>
              </a:pPr>
              <a:endParaRPr lang="en-US" sz="2000" spc="-5" dirty="0">
                <a:latin typeface="Times New Roman" panose="02020603050405020304" charset="0"/>
                <a:ea typeface="SimHei" panose="02010609060101010101" charset="-122"/>
                <a:cs typeface="Times New Roman" panose="02020603050405020304" charset="0"/>
                <a:sym typeface="+mn-ea"/>
              </a:endParaRPr>
            </a:p>
            <a:p>
              <a:pPr marR="3016250" algn="ctr">
                <a:lnSpc>
                  <a:spcPct val="150000"/>
                </a:lnSpc>
                <a:spcBef>
                  <a:spcPts val="15"/>
                </a:spcBef>
              </a:pPr>
              <a:r>
                <a:rPr sz="2000" spc="-5" dirty="0">
                  <a:latin typeface="Times New Roman" panose="02020603050405020304" charset="0"/>
                  <a:ea typeface="SimHei" panose="02010609060101010101" charset="-122"/>
                  <a:cs typeface="Times New Roman" panose="02020603050405020304" charset="0"/>
                  <a:sym typeface="+mn-ea"/>
                </a:rPr>
                <a:t>202</a:t>
              </a:r>
              <a:r>
                <a:rPr lang="en-US" sz="2000" spc="-5" dirty="0">
                  <a:latin typeface="Times New Roman" panose="02020603050405020304" charset="0"/>
                  <a:ea typeface="SimHei" panose="02010609060101010101" charset="-122"/>
                  <a:cs typeface="Times New Roman" panose="02020603050405020304" charset="0"/>
                  <a:sym typeface="+mn-ea"/>
                </a:rPr>
                <a:t>1</a:t>
              </a:r>
              <a:r>
                <a:rPr sz="2000" spc="-5" dirty="0">
                  <a:latin typeface="Times New Roman" panose="02020603050405020304" charset="0"/>
                  <a:ea typeface="SimHei" panose="02010609060101010101" charset="-122"/>
                  <a:cs typeface="Times New Roman" panose="02020603050405020304" charset="0"/>
                  <a:sym typeface="+mn-ea"/>
                </a:rPr>
                <a:t>.</a:t>
              </a:r>
              <a:r>
                <a:rPr lang="en-US" sz="2000" spc="-5" dirty="0">
                  <a:latin typeface="Times New Roman" panose="02020603050405020304" charset="0"/>
                  <a:ea typeface="SimHei" panose="02010609060101010101" charset="-122"/>
                  <a:cs typeface="Times New Roman" panose="02020603050405020304" charset="0"/>
                  <a:sym typeface="+mn-ea"/>
                </a:rPr>
                <a:t>05</a:t>
              </a:r>
              <a:r>
                <a:rPr sz="2000" spc="-5" dirty="0">
                  <a:latin typeface="Times New Roman" panose="02020603050405020304" charset="0"/>
                  <a:ea typeface="SimHei" panose="02010609060101010101" charset="-122"/>
                  <a:cs typeface="Times New Roman" panose="02020603050405020304" charset="0"/>
                  <a:sym typeface="+mn-ea"/>
                </a:rPr>
                <a:t>.</a:t>
              </a:r>
              <a:r>
                <a:rPr lang="en-US" sz="2000" spc="-5" dirty="0">
                  <a:latin typeface="Times New Roman" panose="02020603050405020304" charset="0"/>
                  <a:ea typeface="SimHei" panose="02010609060101010101" charset="-122"/>
                  <a:cs typeface="Times New Roman" panose="02020603050405020304" charset="0"/>
                  <a:sym typeface="+mn-ea"/>
                </a:rPr>
                <a:t>20</a:t>
              </a:r>
              <a:endParaRPr lang="en-US" sz="2000" spc="-5" dirty="0">
                <a:latin typeface="Times New Roman" panose="02020603050405020304" charset="0"/>
                <a:ea typeface="SimHei" panose="02010609060101010101" charset="-122"/>
                <a:cs typeface="Times New Roman" panose="02020603050405020304" charset="0"/>
                <a:sym typeface="+mn-ea"/>
              </a:endParaRPr>
            </a:p>
          </p:txBody>
        </p:sp>
      </p:grpSp>
      <p:sp>
        <p:nvSpPr>
          <p:cNvPr id="26" name="文本框 25"/>
          <p:cNvSpPr txBox="1"/>
          <p:nvPr/>
        </p:nvSpPr>
        <p:spPr>
          <a:xfrm>
            <a:off x="5348605" y="6413500"/>
            <a:ext cx="6690995" cy="398780"/>
          </a:xfrm>
          <a:prstGeom prst="rect">
            <a:avLst/>
          </a:prstGeom>
          <a:noFill/>
        </p:spPr>
        <p:txBody>
          <a:bodyPr wrap="none" rtlCol="0" anchor="t">
            <a:spAutoFit/>
          </a:bodyPr>
          <a:lstStyle/>
          <a:p>
            <a:pPr marL="1858010" algn="r">
              <a:lnSpc>
                <a:spcPct val="100000"/>
              </a:lnSpc>
              <a:spcBef>
                <a:spcPts val="2115"/>
              </a:spcBef>
            </a:pPr>
            <a:r>
              <a:rPr lang="en-US" sz="2000" b="1" u="sng" spc="-5" dirty="0">
                <a:latin typeface="Times New Roman" panose="02020603050405020304" charset="0"/>
                <a:cs typeface="Times New Roman" panose="02020603050405020304" charset="0"/>
                <a:sym typeface="+mn-ea"/>
              </a:rPr>
              <a:t>Email</a:t>
            </a:r>
            <a:r>
              <a:rPr lang="zh-CN" altLang="en-US" sz="2000" b="1" u="sng" spc="-5" dirty="0">
                <a:latin typeface="Times New Roman" panose="02020603050405020304" charset="0"/>
                <a:cs typeface="Times New Roman" panose="02020603050405020304" charset="0"/>
                <a:sym typeface="+mn-ea"/>
              </a:rPr>
              <a:t>：</a:t>
            </a:r>
            <a:r>
              <a:rPr lang="en-US" sz="2000" b="1" u="sng" spc="-5" dirty="0">
                <a:latin typeface="Times New Roman" panose="02020603050405020304" charset="0"/>
                <a:cs typeface="Times New Roman" panose="02020603050405020304" charset="0"/>
                <a:sym typeface="+mn-ea"/>
              </a:rPr>
              <a:t>jincheng</a:t>
            </a:r>
            <a:r>
              <a:rPr sz="2000" b="1" u="sng" spc="-5" dirty="0">
                <a:latin typeface="Times New Roman" panose="02020603050405020304" charset="0"/>
                <a:cs typeface="Times New Roman" panose="02020603050405020304" charset="0"/>
                <a:sym typeface="+mn-ea"/>
                <a:hlinkClick r:id="rId3"/>
              </a:rPr>
              <a:t>18@mails.tsinghua.edu.cn</a:t>
            </a:r>
            <a:endParaRPr lang="zh-CN" altLang="en-US" sz="2000" b="1" u="sng" spc="-5" dirty="0">
              <a:latin typeface="Times New Roman" panose="02020603050405020304" charset="0"/>
              <a:cs typeface="Times New Roman" panose="02020603050405020304" charset="0"/>
              <a:sym typeface="+mn-ea"/>
              <a:hlinkClick r:id="rId3"/>
            </a:endParaRPr>
          </a:p>
        </p:txBody>
      </p:sp>
      <p:grpSp>
        <p:nvGrpSpPr>
          <p:cNvPr id="6" name="组合 5"/>
          <p:cNvGrpSpPr/>
          <p:nvPr/>
        </p:nvGrpSpPr>
        <p:grpSpPr>
          <a:xfrm>
            <a:off x="335280" y="1833880"/>
            <a:ext cx="11522075" cy="2051685"/>
            <a:chOff x="528" y="2888"/>
            <a:chExt cx="18145" cy="3231"/>
          </a:xfrm>
        </p:grpSpPr>
        <p:sp>
          <p:nvSpPr>
            <p:cNvPr id="29" name="object 6"/>
            <p:cNvSpPr/>
            <p:nvPr/>
          </p:nvSpPr>
          <p:spPr>
            <a:xfrm>
              <a:off x="528" y="4721"/>
              <a:ext cx="18142" cy="120"/>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2" name="object 4"/>
            <p:cNvSpPr txBox="1">
              <a:spLocks noGrp="1"/>
            </p:cNvSpPr>
            <p:nvPr/>
          </p:nvSpPr>
          <p:spPr>
            <a:xfrm>
              <a:off x="528" y="2888"/>
              <a:ext cx="18142" cy="1714"/>
            </a:xfrm>
            <a:prstGeom prst="rect">
              <a:avLst/>
            </a:prstGeom>
          </p:spPr>
          <p:txBody>
            <a:bodyPr vert="horz" wrap="square" lIns="0" tIns="12064" rIns="0" bIns="0" rtlCol="0">
              <a:spAutoFit/>
            </a:bodyPr>
            <a:lstStyle>
              <a:lvl1pPr>
                <a:defRPr sz="2000" b="0" i="0">
                  <a:solidFill>
                    <a:schemeClr val="tx1"/>
                  </a:solidFill>
                  <a:latin typeface="Arial" panose="020B0604020202020204"/>
                  <a:ea typeface="+mj-ea"/>
                  <a:cs typeface="Arial" panose="020B0604020202020204"/>
                </a:defRPr>
              </a:lvl1pPr>
            </a:lstStyle>
            <a:p>
              <a:pPr marL="12700" algn="ctr">
                <a:lnSpc>
                  <a:spcPct val="100000"/>
                </a:lnSpc>
                <a:spcBef>
                  <a:spcPts val="95"/>
                </a:spcBef>
              </a:pPr>
              <a:r>
                <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A Comprehensive Study on the Relevance and Rating System of Academic Journals </a:t>
              </a:r>
              <a:endPar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3" name="object 6"/>
            <p:cNvSpPr/>
            <p:nvPr/>
          </p:nvSpPr>
          <p:spPr>
            <a:xfrm>
              <a:off x="531" y="4721"/>
              <a:ext cx="18142" cy="120"/>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4" name="文本框 3"/>
            <p:cNvSpPr txBox="1"/>
            <p:nvPr/>
          </p:nvSpPr>
          <p:spPr>
            <a:xfrm>
              <a:off x="2587" y="4841"/>
              <a:ext cx="14025" cy="1278"/>
            </a:xfrm>
            <a:prstGeom prst="rect">
              <a:avLst/>
            </a:prstGeom>
            <a:noFill/>
          </p:spPr>
          <p:txBody>
            <a:bodyPr wrap="none" rtlCol="0" anchor="t">
              <a:spAutoFit/>
            </a:bodyPr>
            <a:lstStyle/>
            <a:p>
              <a:pPr marR="3016250" algn="ctr">
                <a:lnSpc>
                  <a:spcPct val="130000"/>
                </a:lnSpc>
                <a:spcBef>
                  <a:spcPts val="100"/>
                </a:spcBef>
              </a:pPr>
              <a:r>
                <a:rPr lang="zh-CN" altLang="en-US" sz="3600" b="1" dirty="0">
                  <a:latin typeface="+mj-ea"/>
                  <a:ea typeface="+mj-ea"/>
                  <a:cs typeface="Times New Roman" panose="02020603050405020304" charset="0"/>
                  <a:sym typeface="+mn-ea"/>
                </a:rPr>
                <a:t>关于学术期刊关联度和评级系统的综合研究</a:t>
              </a:r>
              <a:endParaRPr lang="zh-CN" altLang="en-US" sz="3600" b="1" dirty="0">
                <a:latin typeface="+mj-ea"/>
                <a:ea typeface="+mj-ea"/>
                <a:cs typeface="Times New Roman" panose="02020603050405020304" charset="0"/>
                <a:sym typeface="+mn-ea"/>
              </a:endParaRPr>
            </a:p>
          </p:txBody>
        </p:sp>
      </p:grpSp>
    </p:spTree>
  </p:cSld>
  <p:clrMapOvr>
    <a:masterClrMapping/>
  </p:clrMapOvr>
  <p:transition advTm="7892"/>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01930" y="71120"/>
            <a:ext cx="11748770" cy="1023620"/>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grpSp>
            <p:nvGrpSpPr>
              <p:cNvPr id="21" name="组合 20"/>
              <p:cNvGrpSpPr/>
              <p:nvPr/>
            </p:nvGrpSpPr>
            <p:grpSpPr>
              <a:xfrm>
                <a:off x="390" y="849"/>
                <a:ext cx="18142" cy="883"/>
                <a:chOff x="390" y="849"/>
                <a:chExt cx="18142" cy="883"/>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sp>
              <p:nvSpPr>
                <p:cNvPr id="14" name="object 7"/>
                <p:cNvSpPr txBox="1">
                  <a:spLocks noGrp="1"/>
                </p:cNvSpPr>
                <p:nvPr/>
              </p:nvSpPr>
              <p:spPr>
                <a:xfrm>
                  <a:off x="501" y="84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3.1</a:t>
                  </a:r>
                  <a:r>
                    <a:rPr sz="3200" b="1" spc="-50" dirty="0">
                      <a:solidFill>
                        <a:schemeClr val="tx1"/>
                      </a:solidFill>
                      <a:effectLst/>
                      <a:latin typeface="Cambria Math" panose="02040503050406030204" charset="0"/>
                      <a:cs typeface="Cambria Math" panose="02040503050406030204" charset="0"/>
                    </a:rPr>
                    <a:t> Task </a:t>
                  </a:r>
                  <a:r>
                    <a:rPr lang="en-US" sz="3200" b="1" spc="-50" dirty="0">
                      <a:solidFill>
                        <a:schemeClr val="tx1"/>
                      </a:solidFill>
                      <a:effectLst/>
                      <a:latin typeface="Cambria Math" panose="02040503050406030204" charset="0"/>
                      <a:cs typeface="Cambria Math" panose="02040503050406030204" charset="0"/>
                    </a:rPr>
                    <a:t>2 —— PageRank &amp; JournalRank</a:t>
                  </a:r>
                  <a:endParaRPr lang="en-US" sz="3200" b="1" spc="-50" dirty="0">
                    <a:solidFill>
                      <a:schemeClr val="tx1"/>
                    </a:solidFill>
                    <a:effectLst/>
                    <a:latin typeface="Cambria Math" panose="02040503050406030204" charset="0"/>
                    <a:cs typeface="Cambria Math" panose="02040503050406030204" charset="0"/>
                  </a:endParaRPr>
                </a:p>
              </p:txBody>
            </p:sp>
          </p:grpSp>
        </p:grpSp>
      </p:grpSp>
      <p:sp>
        <p:nvSpPr>
          <p:cNvPr id="2" name="文本框 1"/>
          <p:cNvSpPr txBox="1"/>
          <p:nvPr/>
        </p:nvSpPr>
        <p:spPr>
          <a:xfrm>
            <a:off x="325755" y="1218565"/>
            <a:ext cx="11442065" cy="2353310"/>
          </a:xfrm>
          <a:prstGeom prst="rect">
            <a:avLst/>
          </a:prstGeom>
          <a:noFill/>
        </p:spPr>
        <p:txBody>
          <a:bodyPr wrap="square" rtlCol="0" anchor="t">
            <a:spAutoFit/>
          </a:bodyPr>
          <a:p>
            <a:pPr algn="just" fontAlgn="auto">
              <a:lnSpc>
                <a:spcPct val="110000"/>
              </a:lnSpc>
              <a:spcBef>
                <a:spcPts val="600"/>
              </a:spcBef>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Task2 </a:t>
            </a:r>
            <a:r>
              <a:rPr lang="zh-CN" altLang="en-US" sz="2000" dirty="0">
                <a:latin typeface="Cambria Math" panose="02040503050406030204" charset="0"/>
                <a:ea typeface="Microsoft YaHei UI" panose="020B0503020204020204" charset="-122"/>
                <a:cs typeface="Cambria Math" panose="02040503050406030204" charset="0"/>
                <a:sym typeface="+mn-ea"/>
              </a:rPr>
              <a:t>的评级算法主要受</a:t>
            </a:r>
            <a:r>
              <a:rPr lang="en-US" altLang="zh-CN" sz="2000" b="1" dirty="0">
                <a:latin typeface="Cambria Math" panose="02040503050406030204" charset="0"/>
                <a:ea typeface="Microsoft YaHei UI" panose="020B0503020204020204" charset="-122"/>
                <a:cs typeface="Cambria Math" panose="02040503050406030204" charset="0"/>
                <a:sym typeface="+mn-ea"/>
              </a:rPr>
              <a:t> PageRank </a:t>
            </a:r>
            <a:r>
              <a:rPr lang="zh-CN" altLang="en-US" sz="2000" b="1" dirty="0">
                <a:latin typeface="Cambria Math" panose="02040503050406030204" charset="0"/>
                <a:ea typeface="Microsoft YaHei UI" panose="020B0503020204020204" charset="-122"/>
                <a:cs typeface="Cambria Math" panose="02040503050406030204" charset="0"/>
                <a:sym typeface="+mn-ea"/>
              </a:rPr>
              <a:t>算法</a:t>
            </a:r>
            <a:r>
              <a:rPr lang="zh-CN" altLang="en-US" sz="2000" dirty="0">
                <a:latin typeface="Cambria Math" panose="02040503050406030204" charset="0"/>
                <a:ea typeface="Microsoft YaHei UI" panose="020B0503020204020204" charset="-122"/>
                <a:cs typeface="Cambria Math" panose="02040503050406030204" charset="0"/>
                <a:sym typeface="+mn-ea"/>
              </a:rPr>
              <a:t>的启发，它</a:t>
            </a:r>
            <a:r>
              <a:rPr sz="2000" dirty="0">
                <a:latin typeface="Cambria Math" panose="02040503050406030204" charset="0"/>
                <a:ea typeface="Microsoft YaHei UI" panose="020B0503020204020204" charset="-122"/>
                <a:cs typeface="Cambria Math" panose="02040503050406030204" charset="0"/>
                <a:sym typeface="+mn-ea"/>
              </a:rPr>
              <a:t>由</a:t>
            </a:r>
            <a:r>
              <a:rPr lang="en-US" sz="2000" b="1" dirty="0">
                <a:latin typeface="Cambria Math" panose="02040503050406030204" charset="0"/>
                <a:ea typeface="Microsoft YaHei UI" panose="020B0503020204020204" charset="-122"/>
                <a:cs typeface="Cambria Math" panose="02040503050406030204" charset="0"/>
                <a:sym typeface="+mn-ea"/>
              </a:rPr>
              <a:t> </a:t>
            </a:r>
            <a:r>
              <a:rPr sz="2000" b="1" dirty="0">
                <a:latin typeface="Cambria Math" panose="02040503050406030204" charset="0"/>
                <a:ea typeface="Microsoft YaHei UI" panose="020B0503020204020204" charset="-122"/>
                <a:cs typeface="Cambria Math" panose="02040503050406030204" charset="0"/>
                <a:sym typeface="+mn-ea"/>
              </a:rPr>
              <a:t>Google</a:t>
            </a:r>
            <a:r>
              <a:rPr lang="en-US" sz="2000" b="1"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研发，</a:t>
            </a:r>
            <a:r>
              <a:rPr lang="zh-CN" sz="2000" dirty="0">
                <a:latin typeface="Cambria Math" panose="02040503050406030204" charset="0"/>
                <a:ea typeface="Microsoft YaHei UI" panose="020B0503020204020204" charset="-122"/>
                <a:cs typeface="Cambria Math" panose="02040503050406030204" charset="0"/>
                <a:sym typeface="+mn-ea"/>
              </a:rPr>
              <a:t>能</a:t>
            </a:r>
            <a:r>
              <a:rPr sz="2000" dirty="0">
                <a:latin typeface="Cambria Math" panose="02040503050406030204" charset="0"/>
                <a:ea typeface="Microsoft YaHei UI" panose="020B0503020204020204" charset="-122"/>
                <a:cs typeface="Cambria Math" panose="02040503050406030204" charset="0"/>
                <a:sym typeface="+mn-ea"/>
              </a:rPr>
              <a:t>根据网页间的超链接</a:t>
            </a:r>
            <a:r>
              <a:rPr lang="zh-CN" sz="2000" dirty="0">
                <a:latin typeface="Cambria Math" panose="02040503050406030204" charset="0"/>
                <a:ea typeface="Microsoft YaHei UI" panose="020B0503020204020204" charset="-122"/>
                <a:cs typeface="Cambria Math" panose="02040503050406030204" charset="0"/>
                <a:sym typeface="+mn-ea"/>
              </a:rPr>
              <a:t>来</a:t>
            </a:r>
            <a:r>
              <a:rPr sz="2000" dirty="0">
                <a:latin typeface="Cambria Math" panose="02040503050406030204" charset="0"/>
                <a:ea typeface="Microsoft YaHei UI" panose="020B0503020204020204" charset="-122"/>
                <a:cs typeface="Cambria Math" panose="02040503050406030204" charset="0"/>
                <a:sym typeface="+mn-ea"/>
              </a:rPr>
              <a:t>计算不同网页的相关性和重要性。对于</a:t>
            </a:r>
            <a:r>
              <a:rPr lang="zh-CN" sz="2000" dirty="0">
                <a:latin typeface="Cambria Math" panose="02040503050406030204" charset="0"/>
                <a:ea typeface="Microsoft YaHei UI" panose="020B0503020204020204" charset="-122"/>
                <a:cs typeface="Cambria Math" panose="02040503050406030204" charset="0"/>
                <a:sym typeface="+mn-ea"/>
              </a:rPr>
              <a:t>本</a:t>
            </a:r>
            <a:r>
              <a:rPr sz="2000" dirty="0">
                <a:latin typeface="Cambria Math" panose="02040503050406030204" charset="0"/>
                <a:ea typeface="Microsoft YaHei UI" panose="020B0503020204020204" charset="-122"/>
                <a:cs typeface="Cambria Math" panose="02040503050406030204" charset="0"/>
                <a:sym typeface="+mn-ea"/>
              </a:rPr>
              <a:t>研究而言，我们可以把期刊类比为网页，网页之间的超链接关系则等价于不同期刊间的引用关系。因此，借助它可以衡量有向网络中各期刊节点的</a:t>
            </a:r>
            <a:r>
              <a:rPr lang="zh-CN" sz="2000" dirty="0">
                <a:latin typeface="Cambria Math" panose="02040503050406030204" charset="0"/>
                <a:ea typeface="Microsoft YaHei UI" panose="020B0503020204020204" charset="-122"/>
                <a:cs typeface="Cambria Math" panose="02040503050406030204" charset="0"/>
                <a:sym typeface="+mn-ea"/>
              </a:rPr>
              <a:t>影响力</a:t>
            </a:r>
            <a:r>
              <a:rPr sz="2000" dirty="0">
                <a:latin typeface="Cambria Math" panose="02040503050406030204" charset="0"/>
                <a:ea typeface="Microsoft YaHei UI" panose="020B0503020204020204" charset="-122"/>
                <a:cs typeface="Cambria Math" panose="02040503050406030204" charset="0"/>
                <a:sym typeface="+mn-ea"/>
              </a:rPr>
              <a:t>。</a:t>
            </a:r>
            <a:endParaRPr sz="2000" dirty="0">
              <a:latin typeface="Cambria Math" panose="02040503050406030204" charset="0"/>
              <a:ea typeface="Microsoft YaHei UI" panose="020B0503020204020204" charset="-122"/>
              <a:cs typeface="Cambria Math" panose="02040503050406030204" charset="0"/>
              <a:sym typeface="+mn-ea"/>
            </a:endParaRPr>
          </a:p>
          <a:p>
            <a:pPr algn="just" fontAlgn="auto">
              <a:lnSpc>
                <a:spcPct val="110000"/>
              </a:lnSpc>
              <a:spcBef>
                <a:spcPts val="600"/>
              </a:spcBef>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lang="en-US" sz="2000" b="1" dirty="0">
                <a:latin typeface="Cambria Math" panose="02040503050406030204" charset="0"/>
                <a:ea typeface="Microsoft YaHei UI" panose="020B0503020204020204" charset="-122"/>
                <a:cs typeface="Cambria Math" panose="02040503050406030204" charset="0"/>
                <a:sym typeface="+mn-ea"/>
              </a:rPr>
              <a:t> PageRank </a:t>
            </a:r>
            <a:r>
              <a:rPr lang="en-US" sz="2000" dirty="0">
                <a:latin typeface="Cambria Math" panose="02040503050406030204" charset="0"/>
                <a:ea typeface="Microsoft YaHei UI" panose="020B0503020204020204" charset="-122"/>
                <a:cs typeface="Cambria Math" panose="02040503050406030204" charset="0"/>
                <a:sym typeface="+mn-ea"/>
              </a:rPr>
              <a:t>算法简单来说分为两步：</a:t>
            </a:r>
            <a:endParaRPr lang="en-US" sz="2000" dirty="0">
              <a:latin typeface="Cambria Math" panose="02040503050406030204" charset="0"/>
              <a:ea typeface="Microsoft YaHei UI" panose="020B0503020204020204" charset="-122"/>
              <a:cs typeface="Cambria Math" panose="02040503050406030204" charset="0"/>
              <a:sym typeface="+mn-ea"/>
            </a:endParaRPr>
          </a:p>
          <a:p>
            <a:pPr lvl="1"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1. 给每个网页</a:t>
            </a:r>
            <a:r>
              <a:rPr lang="zh-CN" altLang="en-US" sz="2000" dirty="0">
                <a:latin typeface="Cambria Math" panose="02040503050406030204" charset="0"/>
                <a:ea typeface="Microsoft YaHei UI" panose="020B0503020204020204" charset="-122"/>
                <a:cs typeface="Cambria Math" panose="02040503050406030204" charset="0"/>
                <a:sym typeface="+mn-ea"/>
              </a:rPr>
              <a:t>随机</a:t>
            </a:r>
            <a:r>
              <a:rPr lang="en-US" sz="2000" dirty="0">
                <a:latin typeface="Cambria Math" panose="02040503050406030204" charset="0"/>
                <a:ea typeface="Microsoft YaHei UI" panose="020B0503020204020204" charset="-122"/>
                <a:cs typeface="Cambria Math" panose="02040503050406030204" charset="0"/>
                <a:sym typeface="+mn-ea"/>
              </a:rPr>
              <a:t>一个</a:t>
            </a:r>
            <a:r>
              <a:rPr lang="zh-CN" altLang="en-US" sz="2000" dirty="0">
                <a:latin typeface="Cambria Math" panose="02040503050406030204" charset="0"/>
                <a:ea typeface="Microsoft YaHei UI" panose="020B0503020204020204" charset="-122"/>
                <a:cs typeface="Cambria Math" panose="02040503050406030204" charset="0"/>
                <a:sym typeface="+mn-ea"/>
              </a:rPr>
              <a:t>初始</a:t>
            </a:r>
            <a:r>
              <a:rPr lang="en-US" sz="2000" dirty="0">
                <a:latin typeface="Cambria Math" panose="02040503050406030204" charset="0"/>
                <a:ea typeface="Microsoft YaHei UI" panose="020B0503020204020204" charset="-122"/>
                <a:cs typeface="Cambria Math" panose="02040503050406030204" charset="0"/>
                <a:sym typeface="+mn-ea"/>
              </a:rPr>
              <a:t> PR 值 (下面用 PR 值指代 PageRank 值)；</a:t>
            </a:r>
            <a:endParaRPr lang="en-US" sz="2000" dirty="0">
              <a:latin typeface="Cambria Math" panose="02040503050406030204" charset="0"/>
              <a:ea typeface="Microsoft YaHei UI" panose="020B0503020204020204" charset="-122"/>
              <a:cs typeface="Cambria Math" panose="02040503050406030204" charset="0"/>
              <a:sym typeface="+mn-ea"/>
            </a:endParaRPr>
          </a:p>
          <a:p>
            <a:pPr lvl="1"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2. 通过</a:t>
            </a:r>
            <a:r>
              <a:rPr lang="en-US" sz="2000" b="1" dirty="0">
                <a:latin typeface="Cambria Math" panose="02040503050406030204" charset="0"/>
                <a:ea typeface="Microsoft YaHei UI" panose="020B0503020204020204" charset="-122"/>
                <a:cs typeface="Cambria Math" panose="02040503050406030204" charset="0"/>
                <a:sym typeface="+mn-ea"/>
              </a:rPr>
              <a:t>投票算法</a:t>
            </a:r>
            <a:r>
              <a:rPr lang="en-US" sz="2000" dirty="0">
                <a:latin typeface="Cambria Math" panose="02040503050406030204" charset="0"/>
                <a:ea typeface="Microsoft YaHei UI" panose="020B0503020204020204" charset="-122"/>
                <a:cs typeface="Cambria Math" panose="02040503050406030204" charset="0"/>
                <a:sym typeface="+mn-ea"/>
              </a:rPr>
              <a:t>不断迭代，直至达到平稳分布为止。</a:t>
            </a:r>
            <a:endParaRPr lang="en-US" sz="2000" dirty="0">
              <a:latin typeface="Cambria Math" panose="02040503050406030204" charset="0"/>
              <a:ea typeface="Microsoft YaHei UI" panose="020B0503020204020204" charset="-122"/>
              <a:cs typeface="Cambria Math" panose="02040503050406030204" charset="0"/>
              <a:sym typeface="+mn-ea"/>
            </a:endParaRPr>
          </a:p>
        </p:txBody>
      </p:sp>
      <p:grpSp>
        <p:nvGrpSpPr>
          <p:cNvPr id="3" name="组合 2"/>
          <p:cNvGrpSpPr/>
          <p:nvPr/>
        </p:nvGrpSpPr>
        <p:grpSpPr>
          <a:xfrm>
            <a:off x="325755" y="3914140"/>
            <a:ext cx="11442065" cy="2818765"/>
            <a:chOff x="370" y="5804"/>
            <a:chExt cx="18019" cy="4439"/>
          </a:xfrm>
        </p:grpSpPr>
        <p:sp>
          <p:nvSpPr>
            <p:cNvPr id="4" name="文本框 3"/>
            <p:cNvSpPr txBox="1"/>
            <p:nvPr/>
          </p:nvSpPr>
          <p:spPr>
            <a:xfrm>
              <a:off x="370" y="5804"/>
              <a:ext cx="18019" cy="677"/>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其中</a:t>
              </a:r>
              <a:r>
                <a:rPr sz="2000" dirty="0">
                  <a:latin typeface="Cambria Math" panose="02040503050406030204" charset="0"/>
                  <a:ea typeface="Microsoft YaHei UI" panose="020B0503020204020204" charset="-122"/>
                  <a:cs typeface="Cambria Math" panose="02040503050406030204" charset="0"/>
                  <a:sym typeface="+mn-ea"/>
                </a:rPr>
                <a:t>投票算法如下：</a:t>
              </a:r>
              <a:endParaRPr sz="2000" dirty="0">
                <a:latin typeface="Cambria Math" panose="02040503050406030204" charset="0"/>
                <a:ea typeface="Microsoft YaHei UI" panose="020B0503020204020204" charset="-122"/>
                <a:cs typeface="Cambria Math" panose="02040503050406030204" charset="0"/>
                <a:sym typeface="+mn-ea"/>
              </a:endParaRPr>
            </a:p>
          </p:txBody>
        </p:sp>
        <p:pic>
          <p:nvPicPr>
            <p:cNvPr id="8" name="图片 7"/>
            <p:cNvPicPr>
              <a:picLocks noChangeAspect="1"/>
            </p:cNvPicPr>
            <p:nvPr/>
          </p:nvPicPr>
          <p:blipFill>
            <a:blip r:embed="rId3"/>
            <a:stretch>
              <a:fillRect/>
            </a:stretch>
          </p:blipFill>
          <p:spPr>
            <a:xfrm>
              <a:off x="2040" y="6498"/>
              <a:ext cx="5786" cy="1472"/>
            </a:xfrm>
            <a:prstGeom prst="rect">
              <a:avLst/>
            </a:prstGeom>
          </p:spPr>
        </p:pic>
        <p:pic>
          <p:nvPicPr>
            <p:cNvPr id="11" name="图片 10"/>
            <p:cNvPicPr>
              <a:picLocks noChangeAspect="1"/>
            </p:cNvPicPr>
            <p:nvPr/>
          </p:nvPicPr>
          <p:blipFill>
            <a:blip r:embed="rId4"/>
            <a:stretch>
              <a:fillRect/>
            </a:stretch>
          </p:blipFill>
          <p:spPr>
            <a:xfrm>
              <a:off x="9120" y="6490"/>
              <a:ext cx="7799" cy="1461"/>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370" y="8280"/>
                  <a:ext cx="17514" cy="677"/>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其中，</a:t>
                  </a:r>
                  <a14:m>
                    <m:oMath xmlns:m="http://schemas.openxmlformats.org/officeDocument/2006/math">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B</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u</m:t>
                          </m:r>
                        </m:sub>
                      </m:sSub>
                    </m:oMath>
                  </a14:m>
                  <a:r>
                    <a:rPr sz="2000" dirty="0">
                      <a:latin typeface="Cambria Math" panose="02040503050406030204" charset="0"/>
                      <a:ea typeface="Microsoft YaHei UI" panose="020B0503020204020204" charset="-122"/>
                      <a:cs typeface="Cambria Math" panose="02040503050406030204" charset="0"/>
                      <a:sym typeface="+mn-ea"/>
                    </a:rPr>
                    <a:t> 是所有链接到网页</a:t>
                  </a: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u</a:t>
                  </a: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的集合，</a:t>
                  </a:r>
                  <a14:m>
                    <m:oMath xmlns:m="http://schemas.openxmlformats.org/officeDocument/2006/math">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L</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v</m:t>
                          </m:r>
                        </m:sub>
                      </m:sSub>
                    </m:oMath>
                  </a14:m>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则是网页 v 的外链数 (即出度 out-degree)。</a:t>
                  </a:r>
                  <a:endParaRPr sz="2000" dirty="0">
                    <a:latin typeface="Cambria Math" panose="02040503050406030204" charset="0"/>
                    <a:ea typeface="Microsoft YaHei UI" panose="020B0503020204020204" charset="-122"/>
                    <a:cs typeface="Cambria Math" panose="02040503050406030204"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370" y="8280"/>
                  <a:ext cx="17514" cy="677"/>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70" y="9000"/>
                  <a:ext cx="17719" cy="1243"/>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而在本研究中，我们将外链数</a:t>
                  </a:r>
                  <a:r>
                    <a:rPr lang="en-US" altLang="zh-CN" sz="2000" dirty="0">
                      <a:latin typeface="Cambria Math" panose="02040503050406030204" charset="0"/>
                      <a:ea typeface="Microsoft YaHei UI" panose="020B0503020204020204" charset="-122"/>
                      <a:cs typeface="Cambria Math" panose="02040503050406030204" charset="0"/>
                      <a:sym typeface="+mn-ea"/>
                    </a:rPr>
                    <a:t> </a:t>
                  </a:r>
                  <a14:m>
                    <m:oMath xmlns:m="http://schemas.openxmlformats.org/officeDocument/2006/math">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L</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v</m:t>
                          </m:r>
                        </m:sub>
                      </m:sSub>
                    </m:oMath>
                  </a14:m>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置换为归一化后的引用数</a:t>
                  </a:r>
                  <a:r>
                    <a:rPr lang="en-US" altLang="zh-CN" sz="2000" dirty="0">
                      <a:latin typeface="Cambria Math" panose="02040503050406030204" charset="0"/>
                      <a:ea typeface="Microsoft YaHei UI" panose="020B0503020204020204" charset="-122"/>
                      <a:cs typeface="Cambria Math" panose="02040503050406030204" charset="0"/>
                      <a:sym typeface="+mn-ea"/>
                    </a:rPr>
                    <a:t> </a:t>
                  </a:r>
                  <a14:m>
                    <m:oMath xmlns:m="http://schemas.openxmlformats.org/officeDocument/2006/math">
                      <m:sSub>
                        <m:sSubPr>
                          <m:ctrlPr>
                            <a:rPr lang="en-US" sz="2000" b="1" dirty="0">
                              <a:latin typeface="Cambria Math" panose="02040503050406030204" charset="0"/>
                              <a:ea typeface="Microsoft YaHei UI" panose="020B0503020204020204" charset="-122"/>
                              <a:cs typeface="Cambria Math" panose="02040503050406030204" charset="0"/>
                              <a:sym typeface="+mn-ea"/>
                            </a:rPr>
                          </m:ctrlPr>
                        </m:sSubPr>
                        <m:e>
                          <m:r>
                            <a:rPr lang="en-US" sz="2000" b="1" dirty="0">
                              <a:latin typeface="Cambria Math" panose="02040503050406030204" charset="0"/>
                              <a:ea typeface="Microsoft YaHei UI" panose="020B0503020204020204" charset="-122"/>
                              <a:cs typeface="Cambria Math" panose="02040503050406030204" charset="0"/>
                              <a:sym typeface="+mn-ea"/>
                            </a:rPr>
                            <m:t>𝐇</m:t>
                          </m:r>
                        </m:e>
                        <m:sub>
                          <m:r>
                            <a:rPr lang="en-US" sz="2000" b="1" dirty="0">
                              <a:latin typeface="Cambria Math" panose="02040503050406030204" charset="0"/>
                              <a:ea typeface="Microsoft YaHei UI" panose="020B0503020204020204" charset="-122"/>
                              <a:cs typeface="Cambria Math" panose="02040503050406030204" charset="0"/>
                              <a:sym typeface="+mn-ea"/>
                            </a:rPr>
                            <m:t>𝐢</m:t>
                          </m:r>
                          <m:r>
                            <a:rPr lang="en-US" sz="2000" b="1" dirty="0">
                              <a:latin typeface="Cambria Math" panose="02040503050406030204" charset="0"/>
                              <a:ea typeface="MS PGothic" panose="020B0600070205080204" charset="-128"/>
                              <a:cs typeface="Cambria Math" panose="02040503050406030204" charset="0"/>
                              <a:sym typeface="+mn-ea"/>
                            </a:rPr>
                            <m:t>&gt;</m:t>
                          </m:r>
                          <m:r>
                            <a:rPr lang="en-US" sz="2000" b="1" dirty="0">
                              <a:latin typeface="Cambria Math" panose="02040503050406030204" charset="0"/>
                              <a:ea typeface="Microsoft YaHei UI" panose="020B0503020204020204" charset="-122"/>
                              <a:cs typeface="Cambria Math" panose="02040503050406030204" charset="0"/>
                              <a:sym typeface="+mn-ea"/>
                            </a:rPr>
                            <m:t>𝐣</m:t>
                          </m:r>
                        </m:sub>
                      </m:sSub>
                      <m:r>
                        <a:rPr lang="en-US" sz="2000" b="1" dirty="0">
                          <a:latin typeface="Cambria Math" panose="02040503050406030204" charset="0"/>
                          <a:ea typeface="MS PGothic" panose="020B0600070205080204" charset="-128"/>
                          <a:cs typeface="Cambria Math" panose="02040503050406030204" charset="0"/>
                          <a:sym typeface="+mn-ea"/>
                        </a:rPr>
                        <m:t>/(</m:t>
                      </m:r>
                      <m:sSub>
                        <m:sSubPr>
                          <m:ctrlPr>
                            <a:rPr lang="en-US" altLang="zh-CN" sz="2000" b="1" dirty="0">
                              <a:latin typeface="Cambria Math" panose="02040503050406030204" charset="0"/>
                              <a:ea typeface="Microsoft YaHei UI" panose="020B0503020204020204" charset="-122"/>
                              <a:cs typeface="Cambria Math" panose="02040503050406030204" charset="0"/>
                              <a:sym typeface="+mn-ea"/>
                            </a:rPr>
                          </m:ctrlPr>
                        </m:sSubPr>
                        <m:e>
                          <m:r>
                            <a:rPr lang="en-US" altLang="zh-CN" sz="2000" b="1" dirty="0">
                              <a:latin typeface="Cambria Math" panose="02040503050406030204" charset="0"/>
                              <a:ea typeface="Microsoft YaHei UI" panose="020B0503020204020204" charset="-122"/>
                              <a:cs typeface="Cambria Math" panose="02040503050406030204" charset="0"/>
                              <a:sym typeface="+mn-ea"/>
                            </a:rPr>
                            <m:t>𝐏</m:t>
                          </m:r>
                          <m:r>
                            <a:rPr lang="en-US" altLang="zh-CN" sz="2000" b="1" dirty="0">
                              <a:latin typeface="Cambria Math" panose="02040503050406030204" charset="0"/>
                              <a:ea typeface="Microsoft YaHei UI" panose="020B0503020204020204" charset="-122"/>
                              <a:cs typeface="Cambria Math" panose="02040503050406030204" charset="0"/>
                              <a:sym typeface="+mn-ea"/>
                            </a:rPr>
                            <m:t>𝐚𝐩</m:t>
                          </m:r>
                        </m:e>
                        <m:sub>
                          <m:r>
                            <a:rPr lang="en-US" altLang="zh-CN" sz="2000" b="1" dirty="0">
                              <a:latin typeface="Cambria Math" panose="02040503050406030204" charset="0"/>
                              <a:ea typeface="Microsoft YaHei UI" panose="020B0503020204020204" charset="-122"/>
                              <a:cs typeface="Cambria Math" panose="02040503050406030204" charset="0"/>
                              <a:sym typeface="+mn-ea"/>
                            </a:rPr>
                            <m:t>𝐢</m:t>
                          </m:r>
                        </m:sub>
                      </m:sSub>
                      <m:r>
                        <a:rPr lang="en-US" altLang="zh-CN" sz="2000" b="1" dirty="0">
                          <a:latin typeface="Cambria Math" panose="02040503050406030204" charset="0"/>
                          <a:ea typeface="MS PGothic" panose="020B0600070205080204" charset="-128"/>
                          <a:cs typeface="Cambria Math" panose="02040503050406030204" charset="0"/>
                          <a:sym typeface="+mn-ea"/>
                        </a:rPr>
                        <m:t>×</m:t>
                      </m:r>
                      <m:sSub>
                        <m:sSubPr>
                          <m:ctrlPr>
                            <a:rPr lang="en-US" altLang="zh-CN" sz="2000" b="1" dirty="0">
                              <a:latin typeface="Cambria Math" panose="02040503050406030204" charset="0"/>
                              <a:ea typeface="Microsoft YaHei UI" panose="020B0503020204020204" charset="-122"/>
                              <a:cs typeface="Cambria Math" panose="02040503050406030204" charset="0"/>
                              <a:sym typeface="+mn-ea"/>
                            </a:rPr>
                          </m:ctrlPr>
                        </m:sSubPr>
                        <m:e>
                          <m:r>
                            <a:rPr lang="en-US" altLang="zh-CN" sz="2000" b="1" dirty="0">
                              <a:latin typeface="Cambria Math" panose="02040503050406030204" charset="0"/>
                              <a:ea typeface="Microsoft YaHei UI" panose="020B0503020204020204" charset="-122"/>
                              <a:cs typeface="Cambria Math" panose="02040503050406030204" charset="0"/>
                              <a:sym typeface="+mn-ea"/>
                            </a:rPr>
                            <m:t>𝐑</m:t>
                          </m:r>
                          <m:r>
                            <a:rPr lang="en-US" altLang="zh-CN" sz="2000" b="1" dirty="0">
                              <a:latin typeface="Cambria Math" panose="02040503050406030204" charset="0"/>
                              <a:ea typeface="Microsoft YaHei UI" panose="020B0503020204020204" charset="-122"/>
                              <a:cs typeface="Cambria Math" panose="02040503050406030204" charset="0"/>
                              <a:sym typeface="+mn-ea"/>
                            </a:rPr>
                            <m:t>𝐞𝐟</m:t>
                          </m:r>
                        </m:e>
                        <m:sub>
                          <m:r>
                            <a:rPr lang="en-US" altLang="zh-CN" sz="2000" b="1" dirty="0">
                              <a:latin typeface="Cambria Math" panose="02040503050406030204" charset="0"/>
                              <a:ea typeface="Microsoft YaHei UI" panose="020B0503020204020204" charset="-122"/>
                              <a:cs typeface="Cambria Math" panose="02040503050406030204" charset="0"/>
                              <a:sym typeface="+mn-ea"/>
                            </a:rPr>
                            <m:t>𝐣</m:t>
                          </m:r>
                        </m:sub>
                      </m:sSub>
                      <m:r>
                        <a:rPr lang="en-US" sz="2000" b="1" dirty="0">
                          <a:latin typeface="Cambria Math" panose="02040503050406030204" charset="0"/>
                          <a:ea typeface="MS PGothic" panose="020B0600070205080204" charset="-128"/>
                          <a:cs typeface="Cambria Math" panose="02040503050406030204" charset="0"/>
                          <a:sym typeface="+mn-ea"/>
                        </a:rPr>
                        <m:t>)</m:t>
                      </m:r>
                    </m:oMath>
                  </a14:m>
                  <a:r>
                    <a:rPr lang="zh-CN" altLang="en-US" sz="2000" dirty="0">
                      <a:latin typeface="Cambria Math" panose="02040503050406030204" charset="0"/>
                      <a:ea typeface="Microsoft YaHei UI" panose="020B0503020204020204" charset="-122"/>
                      <a:cs typeface="Cambria Math" panose="02040503050406030204" charset="0"/>
                      <a:sym typeface="+mn-ea"/>
                    </a:rPr>
                    <a:t>，便改良成了</a:t>
                  </a:r>
                  <a:r>
                    <a:rPr lang="zh-CN" altLang="en-US" sz="2000" b="1" dirty="0">
                      <a:latin typeface="Cambria Math" panose="02040503050406030204" charset="0"/>
                      <a:ea typeface="Microsoft YaHei UI" panose="020B0503020204020204" charset="-122"/>
                      <a:cs typeface="Cambria Math" panose="02040503050406030204" charset="0"/>
                      <a:sym typeface="+mn-ea"/>
                    </a:rPr>
                    <a:t>用于期刊分级的</a:t>
                  </a:r>
                  <a:r>
                    <a:rPr lang="en-US" altLang="zh-CN" sz="2000" b="1" dirty="0">
                      <a:latin typeface="Cambria Math" panose="02040503050406030204" charset="0"/>
                      <a:ea typeface="Microsoft YaHei UI" panose="020B0503020204020204" charset="-122"/>
                      <a:cs typeface="Cambria Math" panose="02040503050406030204" charset="0"/>
                      <a:sym typeface="+mn-ea"/>
                    </a:rPr>
                    <a:t> JournalRank </a:t>
                  </a:r>
                  <a:r>
                    <a:rPr lang="zh-CN" altLang="en-US" sz="2000" b="1" dirty="0">
                      <a:latin typeface="Cambria Math" panose="02040503050406030204" charset="0"/>
                      <a:ea typeface="Microsoft YaHei UI" panose="020B0503020204020204" charset="-122"/>
                      <a:cs typeface="Cambria Math" panose="02040503050406030204" charset="0"/>
                      <a:sym typeface="+mn-ea"/>
                    </a:rPr>
                    <a:t>算法</a:t>
                  </a:r>
                  <a:r>
                    <a:rPr lang="zh-CN" altLang="en-US" sz="2000" dirty="0">
                      <a:latin typeface="Cambria Math" panose="02040503050406030204" charset="0"/>
                      <a:ea typeface="Microsoft YaHei UI" panose="020B0503020204020204" charset="-122"/>
                      <a:cs typeface="Cambria Math" panose="02040503050406030204" charset="0"/>
                      <a:sym typeface="+mn-ea"/>
                    </a:rPr>
                    <a:t>。</a:t>
                  </a:r>
                  <a:r>
                    <a:rPr lang="en-US" sz="2000" dirty="0">
                      <a:latin typeface="Cambria Math" panose="02040503050406030204" charset="0"/>
                      <a:ea typeface="Microsoft YaHei UI" panose="020B0503020204020204" charset="-122"/>
                      <a:cs typeface="Cambria Math" panose="02040503050406030204" charset="0"/>
                      <a:sym typeface="+mn-ea"/>
                    </a:rPr>
                    <a:t>  </a:t>
                  </a:r>
                  <a:endParaRPr lang="en-US" altLang="zh-CN" sz="2000" dirty="0">
                    <a:latin typeface="Cambria Math" panose="02040503050406030204" charset="0"/>
                    <a:ea typeface="Microsoft YaHei UI" panose="020B0503020204020204" charset="-122"/>
                    <a:cs typeface="Cambria Math" panose="02040503050406030204" charset="0"/>
                    <a:sym typeface="+mn-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370" y="9000"/>
                  <a:ext cx="17719" cy="1243"/>
                </a:xfrm>
                <a:prstGeom prst="rect">
                  <a:avLst/>
                </a:prstGeom>
                <a:blipFill rotWithShape="1">
                  <a:blip r:embed="rId6"/>
                </a:blipFill>
              </p:spPr>
              <p:txBody>
                <a:bodyPr/>
                <a:lstStyle/>
                <a:p>
                  <a:r>
                    <a:rPr lang="zh-CN" altLang="en-US">
                      <a:noFill/>
                    </a:rPr>
                    <a:t> </a:t>
                  </a:r>
                </a:p>
              </p:txBody>
            </p:sp>
          </mc:Fallback>
        </mc:AlternateContent>
      </p:grpSp>
    </p:spTree>
  </p:cSld>
  <p:clrMapOvr>
    <a:masterClrMapping/>
  </p:clrMapOvr>
  <p:transition advTm="42174"/>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5755" y="1218565"/>
            <a:ext cx="11442065" cy="5607685"/>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为了增强</a:t>
            </a:r>
            <a:r>
              <a:rPr lang="zh-CN" altLang="en-US" sz="2000" dirty="0">
                <a:latin typeface="Cambria Math" panose="02040503050406030204" charset="0"/>
                <a:ea typeface="Microsoft YaHei UI" panose="020B0503020204020204" charset="-122"/>
                <a:cs typeface="Cambria Math" panose="02040503050406030204" charset="0"/>
                <a:sym typeface="+mn-ea"/>
              </a:rPr>
              <a:t>投票算法结果</a:t>
            </a:r>
            <a:r>
              <a:rPr lang="en-US" sz="2000" dirty="0">
                <a:latin typeface="Cambria Math" panose="02040503050406030204" charset="0"/>
                <a:ea typeface="Microsoft YaHei UI" panose="020B0503020204020204" charset="-122"/>
                <a:cs typeface="Cambria Math" panose="02040503050406030204" charset="0"/>
                <a:sym typeface="+mn-ea"/>
              </a:rPr>
              <a:t>的可解释性，我们还辅以传统的</a:t>
            </a:r>
            <a:r>
              <a:rPr lang="en-US" sz="2000" b="1" dirty="0">
                <a:latin typeface="Cambria Math" panose="02040503050406030204" charset="0"/>
                <a:ea typeface="Microsoft YaHei UI" panose="020B0503020204020204" charset="-122"/>
                <a:cs typeface="Cambria Math" panose="02040503050406030204" charset="0"/>
                <a:sym typeface="+mn-ea"/>
              </a:rPr>
              <a:t>中心度因子分析</a:t>
            </a:r>
            <a:r>
              <a:rPr lang="zh-CN" altLang="en-US" sz="2000" dirty="0">
                <a:latin typeface="Cambria Math" panose="02040503050406030204" charset="0"/>
                <a:ea typeface="Microsoft YaHei UI" panose="020B0503020204020204" charset="-122"/>
                <a:cs typeface="Cambria Math" panose="02040503050406030204" charset="0"/>
                <a:sym typeface="+mn-ea"/>
              </a:rPr>
              <a:t>，包括：</a:t>
            </a: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r>
              <a:rPr lang="en-US" altLang="zh-CN" dirty="0">
                <a:latin typeface="Cambria Math" panose="02040503050406030204" charset="0"/>
                <a:ea typeface="Microsoft YaHei UI" panose="020B0503020204020204" charset="-122"/>
                <a:cs typeface="Cambria Math" panose="02040503050406030204" charset="0"/>
                <a:sym typeface="+mn-ea"/>
              </a:rPr>
              <a:t>	(1) 度中心度 (Degree centrality): </a:t>
            </a: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r>
              <a:rPr lang="en-US" altLang="zh-CN" dirty="0">
                <a:latin typeface="Cambria Math" panose="02040503050406030204" charset="0"/>
                <a:ea typeface="Microsoft YaHei UI" panose="020B0503020204020204" charset="-122"/>
                <a:cs typeface="Cambria Math" panose="02040503050406030204" charset="0"/>
                <a:sym typeface="+mn-ea"/>
              </a:rPr>
              <a:t>	(2) 中间中心度 (Betweenness Centrality): </a:t>
            </a: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r>
              <a:rPr lang="en-US" altLang="zh-CN" dirty="0">
                <a:latin typeface="Cambria Math" panose="02040503050406030204" charset="0"/>
                <a:ea typeface="Microsoft YaHei UI" panose="020B0503020204020204" charset="-122"/>
                <a:cs typeface="Cambria Math" panose="02040503050406030204" charset="0"/>
                <a:sym typeface="+mn-ea"/>
              </a:rPr>
              <a:t>	(3) 接近中心度 (Closeness Centrality):  </a:t>
            </a: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r>
              <a:rPr lang="en-US" altLang="zh-CN" dirty="0">
                <a:latin typeface="Cambria Math" panose="02040503050406030204" charset="0"/>
                <a:ea typeface="Microsoft YaHei UI" panose="020B0503020204020204" charset="-122"/>
                <a:cs typeface="Cambria Math" panose="02040503050406030204" charset="0"/>
                <a:sym typeface="+mn-ea"/>
              </a:rPr>
              <a:t>	(4) 特征向量中心度 (Eigenvector Centrality): </a:t>
            </a: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altLang="zh-CN" dirty="0">
              <a:latin typeface="Cambria Math" panose="02040503050406030204" charset="0"/>
              <a:ea typeface="Microsoft YaHei UI" panose="020B0503020204020204" charset="-122"/>
              <a:cs typeface="Cambria Math" panose="02040503050406030204" charset="0"/>
              <a:sym typeface="+mn-ea"/>
            </a:endParaRPr>
          </a:p>
        </p:txBody>
      </p:sp>
      <p:grpSp>
        <p:nvGrpSpPr>
          <p:cNvPr id="20" name="组合 19"/>
          <p:cNvGrpSpPr/>
          <p:nvPr/>
        </p:nvGrpSpPr>
        <p:grpSpPr>
          <a:xfrm>
            <a:off x="3124200" y="2209800"/>
            <a:ext cx="5345430" cy="4469765"/>
            <a:chOff x="2640" y="3480"/>
            <a:chExt cx="8418" cy="7039"/>
          </a:xfrm>
        </p:grpSpPr>
        <p:pic>
          <p:nvPicPr>
            <p:cNvPr id="3" name="图片 2"/>
            <p:cNvPicPr>
              <a:picLocks noChangeAspect="1"/>
            </p:cNvPicPr>
            <p:nvPr/>
          </p:nvPicPr>
          <p:blipFill>
            <a:blip r:embed="rId1"/>
            <a:stretch>
              <a:fillRect/>
            </a:stretch>
          </p:blipFill>
          <p:spPr>
            <a:xfrm>
              <a:off x="3960" y="3480"/>
              <a:ext cx="5402" cy="1295"/>
            </a:xfrm>
            <a:prstGeom prst="rect">
              <a:avLst/>
            </a:prstGeom>
          </p:spPr>
        </p:pic>
        <p:pic>
          <p:nvPicPr>
            <p:cNvPr id="5" name="图片 4"/>
            <p:cNvPicPr>
              <a:picLocks noChangeAspect="1"/>
            </p:cNvPicPr>
            <p:nvPr/>
          </p:nvPicPr>
          <p:blipFill>
            <a:blip r:embed="rId2"/>
            <a:stretch>
              <a:fillRect/>
            </a:stretch>
          </p:blipFill>
          <p:spPr>
            <a:xfrm>
              <a:off x="2640" y="5400"/>
              <a:ext cx="8419" cy="1232"/>
            </a:xfrm>
            <a:prstGeom prst="rect">
              <a:avLst/>
            </a:prstGeom>
          </p:spPr>
        </p:pic>
        <p:pic>
          <p:nvPicPr>
            <p:cNvPr id="6" name="图片 5"/>
            <p:cNvPicPr>
              <a:picLocks noChangeAspect="1"/>
            </p:cNvPicPr>
            <p:nvPr/>
          </p:nvPicPr>
          <p:blipFill>
            <a:blip r:embed="rId3"/>
            <a:stretch>
              <a:fillRect/>
            </a:stretch>
          </p:blipFill>
          <p:spPr>
            <a:xfrm>
              <a:off x="3960" y="7320"/>
              <a:ext cx="5578" cy="1223"/>
            </a:xfrm>
            <a:prstGeom prst="rect">
              <a:avLst/>
            </a:prstGeom>
          </p:spPr>
        </p:pic>
        <p:pic>
          <p:nvPicPr>
            <p:cNvPr id="7" name="图片 6"/>
            <p:cNvPicPr>
              <a:picLocks noChangeAspect="1"/>
            </p:cNvPicPr>
            <p:nvPr/>
          </p:nvPicPr>
          <p:blipFill>
            <a:blip r:embed="rId4"/>
            <a:stretch>
              <a:fillRect/>
            </a:stretch>
          </p:blipFill>
          <p:spPr>
            <a:xfrm>
              <a:off x="3720" y="9231"/>
              <a:ext cx="6180" cy="1288"/>
            </a:xfrm>
            <a:prstGeom prst="rect">
              <a:avLst/>
            </a:prstGeom>
          </p:spPr>
        </p:pic>
      </p:grpSp>
      <p:grpSp>
        <p:nvGrpSpPr>
          <p:cNvPr id="23" name="组合 22"/>
          <p:cNvGrpSpPr/>
          <p:nvPr/>
        </p:nvGrpSpPr>
        <p:grpSpPr>
          <a:xfrm rot="0">
            <a:off x="201930" y="71120"/>
            <a:ext cx="11748770" cy="1023620"/>
            <a:chOff x="338" y="120"/>
            <a:chExt cx="18502" cy="1612"/>
          </a:xfrm>
        </p:grpSpPr>
        <p:pic>
          <p:nvPicPr>
            <p:cNvPr id="16" name="object 3"/>
            <p:cNvPicPr/>
            <p:nvPr/>
          </p:nvPicPr>
          <p:blipFill>
            <a:blip r:embed="rId5"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6" cstate="print"/>
              <a:stretch>
                <a:fillRect/>
              </a:stretch>
            </p:blipFill>
            <p:spPr>
              <a:xfrm>
                <a:off x="15460" y="120"/>
                <a:ext cx="3380" cy="1362"/>
              </a:xfrm>
              <a:prstGeom prst="rect">
                <a:avLst/>
              </a:prstGeom>
            </p:spPr>
          </p:pic>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grpSp>
      </p:grpSp>
      <p:sp>
        <p:nvSpPr>
          <p:cNvPr id="19" name="object 7"/>
          <p:cNvSpPr txBox="1">
            <a:spLocks noGrp="1"/>
          </p:cNvSpPr>
          <p:nvPr/>
        </p:nvSpPr>
        <p:spPr>
          <a:xfrm>
            <a:off x="305435" y="534035"/>
            <a:ext cx="9327515" cy="505460"/>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3.2</a:t>
            </a:r>
            <a:r>
              <a:rPr sz="3200" b="1" spc="-50" dirty="0">
                <a:solidFill>
                  <a:schemeClr val="tx1"/>
                </a:solidFill>
                <a:effectLst/>
                <a:latin typeface="Cambria Math" panose="02040503050406030204" charset="0"/>
                <a:cs typeface="Cambria Math" panose="02040503050406030204" charset="0"/>
              </a:rPr>
              <a:t> Task </a:t>
            </a:r>
            <a:r>
              <a:rPr lang="en-US" sz="3200" b="1" spc="-50" dirty="0">
                <a:solidFill>
                  <a:schemeClr val="tx1"/>
                </a:solidFill>
                <a:effectLst/>
                <a:latin typeface="Cambria Math" panose="02040503050406030204" charset="0"/>
                <a:cs typeface="Cambria Math" panose="02040503050406030204" charset="0"/>
              </a:rPr>
              <a:t>2 —— </a:t>
            </a:r>
            <a:r>
              <a:rPr lang="zh-CN" altLang="en-US" sz="3200" b="1" spc="-50" dirty="0">
                <a:solidFill>
                  <a:schemeClr val="tx1"/>
                </a:solidFill>
                <a:effectLst/>
                <a:latin typeface="Cambria Math" panose="02040503050406030204" charset="0"/>
                <a:cs typeface="Cambria Math" panose="02040503050406030204" charset="0"/>
              </a:rPr>
              <a:t>中心度因子</a:t>
            </a:r>
            <a:r>
              <a:rPr lang="zh-CN" altLang="en-US" sz="3200" b="1" spc="-50" dirty="0">
                <a:solidFill>
                  <a:schemeClr val="tx1"/>
                </a:solidFill>
                <a:effectLst/>
                <a:latin typeface="Cambria Math" panose="02040503050406030204" charset="0"/>
                <a:cs typeface="Cambria Math" panose="02040503050406030204" charset="0"/>
              </a:rPr>
              <a:t>分析</a:t>
            </a:r>
            <a:endParaRPr lang="zh-CN" altLang="en-US" sz="3200" b="1" spc="-50" dirty="0">
              <a:solidFill>
                <a:schemeClr val="tx1"/>
              </a:solidFill>
              <a:effectLst/>
              <a:latin typeface="Cambria Math" panose="02040503050406030204" charset="0"/>
              <a:cs typeface="Cambria Math" panose="02040503050406030204" charset="0"/>
            </a:endParaRPr>
          </a:p>
        </p:txBody>
      </p:sp>
    </p:spTree>
  </p:cSld>
  <p:clrMapOvr>
    <a:masterClrMapping/>
  </p:clrMapOvr>
  <p:transition advTm="1082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5755" y="1218565"/>
            <a:ext cx="5703570" cy="1106805"/>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根据上述的</a:t>
            </a:r>
            <a:r>
              <a:rPr lang="en-US" altLang="zh-CN" sz="2000" dirty="0">
                <a:latin typeface="Cambria Math" panose="02040503050406030204" charset="0"/>
                <a:ea typeface="Microsoft YaHei UI" panose="020B0503020204020204" charset="-122"/>
                <a:cs typeface="Cambria Math" panose="02040503050406030204" charset="0"/>
                <a:sym typeface="+mn-ea"/>
              </a:rPr>
              <a:t> JournalRank </a:t>
            </a:r>
            <a:r>
              <a:rPr lang="zh-CN" altLang="en-US" sz="2000" dirty="0">
                <a:latin typeface="Cambria Math" panose="02040503050406030204" charset="0"/>
                <a:ea typeface="Microsoft YaHei UI" panose="020B0503020204020204" charset="-122"/>
                <a:cs typeface="Cambria Math" panose="02040503050406030204" charset="0"/>
                <a:sym typeface="+mn-ea"/>
              </a:rPr>
              <a:t>算法，我们计算出每个期刊在网络中的</a:t>
            </a:r>
            <a:r>
              <a:rPr lang="zh-CN" altLang="en-US" sz="2000" b="1" dirty="0">
                <a:latin typeface="Cambria Math" panose="02040503050406030204" charset="0"/>
                <a:ea typeface="Microsoft YaHei UI" panose="020B0503020204020204" charset="-122"/>
                <a:cs typeface="Cambria Math" panose="02040503050406030204" charset="0"/>
                <a:sym typeface="+mn-ea"/>
              </a:rPr>
              <a:t>影响力</a:t>
            </a:r>
            <a:r>
              <a:rPr lang="zh-CN" altLang="en-US" sz="2000" dirty="0">
                <a:latin typeface="Cambria Math" panose="02040503050406030204" charset="0"/>
                <a:ea typeface="Microsoft YaHei UI" panose="020B0503020204020204" charset="-122"/>
                <a:cs typeface="Cambria Math" panose="02040503050406030204" charset="0"/>
                <a:sym typeface="+mn-ea"/>
              </a:rPr>
              <a:t>大小，并</a:t>
            </a:r>
            <a:r>
              <a:rPr lang="zh-CN" altLang="en-US" sz="2000" dirty="0">
                <a:latin typeface="Cambria Math" panose="02040503050406030204" charset="0"/>
                <a:ea typeface="Microsoft YaHei UI" panose="020B0503020204020204" charset="-122"/>
                <a:cs typeface="Cambria Math" panose="02040503050406030204" charset="0"/>
                <a:sym typeface="+mn-ea"/>
              </a:rPr>
              <a:t>以此为依据进行了期刊分级，其结果和对应的</a:t>
            </a:r>
            <a:r>
              <a:rPr lang="zh-CN" altLang="en-US" sz="2000" dirty="0">
                <a:latin typeface="Cambria Math" panose="02040503050406030204" charset="0"/>
                <a:ea typeface="Microsoft YaHei UI" panose="020B0503020204020204" charset="-122"/>
                <a:cs typeface="Cambria Math" panose="02040503050406030204" charset="0"/>
                <a:sym typeface="+mn-ea"/>
              </a:rPr>
              <a:t>可视化如下所示。</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p:txBody>
      </p:sp>
      <p:grpSp>
        <p:nvGrpSpPr>
          <p:cNvPr id="18" name="组合 17"/>
          <p:cNvGrpSpPr/>
          <p:nvPr/>
        </p:nvGrpSpPr>
        <p:grpSpPr>
          <a:xfrm>
            <a:off x="201930" y="71120"/>
            <a:ext cx="11748770" cy="1023620"/>
            <a:chOff x="318" y="112"/>
            <a:chExt cx="18502" cy="1612"/>
          </a:xfrm>
        </p:grpSpPr>
        <p:grpSp>
          <p:nvGrpSpPr>
            <p:cNvPr id="23" name="组合 22"/>
            <p:cNvGrpSpPr/>
            <p:nvPr/>
          </p:nvGrpSpPr>
          <p:grpSpPr>
            <a:xfrm>
              <a:off x="318" y="112"/>
              <a:ext cx="18502" cy="1612"/>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grpSp>
        </p:grpSp>
        <p:sp>
          <p:nvSpPr>
            <p:cNvPr id="10" name="object 7"/>
            <p:cNvSpPr txBox="1">
              <a:spLocks noGrp="1"/>
            </p:cNvSpPr>
            <p:nvPr/>
          </p:nvSpPr>
          <p:spPr>
            <a:xfrm>
              <a:off x="481" y="841"/>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3.3</a:t>
              </a:r>
              <a:r>
                <a:rPr sz="3200" b="1" spc="-50" dirty="0">
                  <a:solidFill>
                    <a:schemeClr val="tx1"/>
                  </a:solidFill>
                  <a:effectLst/>
                  <a:latin typeface="Cambria Math" panose="02040503050406030204" charset="0"/>
                  <a:cs typeface="Cambria Math" panose="02040503050406030204" charset="0"/>
                </a:rPr>
                <a:t> Task </a:t>
              </a:r>
              <a:r>
                <a:rPr lang="en-US" sz="3200" b="1" spc="-50" dirty="0">
                  <a:solidFill>
                    <a:schemeClr val="tx1"/>
                  </a:solidFill>
                  <a:effectLst/>
                  <a:latin typeface="Cambria Math" panose="02040503050406030204" charset="0"/>
                  <a:cs typeface="Cambria Math" panose="02040503050406030204" charset="0"/>
                </a:rPr>
                <a:t>2 —— </a:t>
              </a:r>
              <a:r>
                <a:rPr lang="zh-CN" altLang="en-US" sz="3200" b="1" spc="-50" dirty="0">
                  <a:solidFill>
                    <a:schemeClr val="tx1"/>
                  </a:solidFill>
                  <a:effectLst/>
                  <a:latin typeface="Cambria Math" panose="02040503050406030204" charset="0"/>
                  <a:cs typeface="Cambria Math" panose="02040503050406030204" charset="0"/>
                </a:rPr>
                <a:t>分级</a:t>
              </a:r>
              <a:r>
                <a:rPr lang="zh-CN" altLang="en-US" sz="3200" b="1" spc="-50" dirty="0">
                  <a:solidFill>
                    <a:schemeClr val="tx1"/>
                  </a:solidFill>
                  <a:effectLst/>
                  <a:latin typeface="Cambria Math" panose="02040503050406030204" charset="0"/>
                  <a:cs typeface="Cambria Math" panose="02040503050406030204" charset="0"/>
                </a:rPr>
                <a:t>结果</a:t>
              </a:r>
              <a:endParaRPr lang="zh-CN" altLang="en-US" sz="3200" b="1" spc="-50" dirty="0">
                <a:solidFill>
                  <a:schemeClr val="tx1"/>
                </a:solidFill>
                <a:effectLst/>
                <a:latin typeface="Cambria Math" panose="02040503050406030204" charset="0"/>
                <a:cs typeface="Cambria Math" panose="02040503050406030204" charset="0"/>
              </a:endParaRPr>
            </a:p>
          </p:txBody>
        </p:sp>
      </p:grpSp>
      <p:pic>
        <p:nvPicPr>
          <p:cNvPr id="9" name="图片 8"/>
          <p:cNvPicPr>
            <a:picLocks noChangeAspect="1"/>
          </p:cNvPicPr>
          <p:nvPr/>
        </p:nvPicPr>
        <p:blipFill>
          <a:blip r:embed="rId3"/>
          <a:stretch>
            <a:fillRect/>
          </a:stretch>
        </p:blipFill>
        <p:spPr>
          <a:xfrm>
            <a:off x="234950" y="2971800"/>
            <a:ext cx="5858510" cy="3697605"/>
          </a:xfrm>
          <a:prstGeom prst="rect">
            <a:avLst/>
          </a:prstGeom>
        </p:spPr>
      </p:pic>
      <p:pic>
        <p:nvPicPr>
          <p:cNvPr id="12" name="图片 11"/>
          <p:cNvPicPr>
            <a:picLocks noChangeAspect="1"/>
          </p:cNvPicPr>
          <p:nvPr/>
        </p:nvPicPr>
        <p:blipFill>
          <a:blip r:embed="rId4"/>
          <a:stretch>
            <a:fillRect/>
          </a:stretch>
        </p:blipFill>
        <p:spPr>
          <a:xfrm>
            <a:off x="1143000" y="2666365"/>
            <a:ext cx="4077335" cy="305435"/>
          </a:xfrm>
          <a:prstGeom prst="rect">
            <a:avLst/>
          </a:prstGeom>
        </p:spPr>
      </p:pic>
      <p:pic>
        <p:nvPicPr>
          <p:cNvPr id="14" name="图片 13"/>
          <p:cNvPicPr>
            <a:picLocks noChangeAspect="1"/>
          </p:cNvPicPr>
          <p:nvPr/>
        </p:nvPicPr>
        <p:blipFill>
          <a:blip r:embed="rId5"/>
          <a:stretch>
            <a:fillRect/>
          </a:stretch>
        </p:blipFill>
        <p:spPr>
          <a:xfrm>
            <a:off x="7315835" y="6563360"/>
            <a:ext cx="3827780" cy="294640"/>
          </a:xfrm>
          <a:prstGeom prst="rect">
            <a:avLst/>
          </a:prstGeom>
        </p:spPr>
      </p:pic>
      <p:pic>
        <p:nvPicPr>
          <p:cNvPr id="8" name="图片 7" descr="NEWjournal_network_4"/>
          <p:cNvPicPr>
            <a:picLocks noChangeAspect="1"/>
          </p:cNvPicPr>
          <p:nvPr/>
        </p:nvPicPr>
        <p:blipFill>
          <a:blip r:embed="rId6"/>
          <a:stretch>
            <a:fillRect/>
          </a:stretch>
        </p:blipFill>
        <p:spPr>
          <a:xfrm>
            <a:off x="6324600" y="1143000"/>
            <a:ext cx="5616575" cy="5474335"/>
          </a:xfrm>
          <a:prstGeom prst="rect">
            <a:avLst/>
          </a:prstGeom>
        </p:spPr>
      </p:pic>
    </p:spTree>
  </p:cSld>
  <p:clrMapOvr>
    <a:masterClrMapping/>
  </p:clrMapOvr>
  <p:transition advTm="1093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5755" y="1218565"/>
            <a:ext cx="11406505" cy="1106805"/>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我们</a:t>
            </a:r>
            <a:r>
              <a:rPr lang="zh-CN" altLang="en-US" sz="2000" dirty="0">
                <a:latin typeface="Cambria Math" panose="02040503050406030204" charset="0"/>
                <a:ea typeface="Microsoft YaHei UI" panose="020B0503020204020204" charset="-122"/>
                <a:cs typeface="Cambria Math" panose="02040503050406030204" charset="0"/>
                <a:sym typeface="+mn-ea"/>
              </a:rPr>
              <a:t>还尝试从多个角度出发，来理解</a:t>
            </a:r>
            <a:r>
              <a:rPr lang="en-US" altLang="zh-CN" sz="2000" dirty="0">
                <a:latin typeface="Cambria Math" panose="02040503050406030204" charset="0"/>
                <a:ea typeface="Microsoft YaHei UI" panose="020B0503020204020204" charset="-122"/>
                <a:cs typeface="Cambria Math" panose="02040503050406030204" charset="0"/>
                <a:sym typeface="+mn-ea"/>
              </a:rPr>
              <a:t> JournalRank </a:t>
            </a:r>
            <a:r>
              <a:rPr lang="zh-CN" altLang="en-US" sz="2000" dirty="0">
                <a:latin typeface="Cambria Math" panose="02040503050406030204" charset="0"/>
                <a:ea typeface="Microsoft YaHei UI" panose="020B0503020204020204" charset="-122"/>
                <a:cs typeface="Cambria Math" panose="02040503050406030204" charset="0"/>
                <a:sym typeface="+mn-ea"/>
              </a:rPr>
              <a:t>算法的结果。图</a:t>
            </a:r>
            <a:r>
              <a:rPr lang="en-US" altLang="zh-CN" sz="2000" dirty="0">
                <a:latin typeface="Cambria Math" panose="02040503050406030204" charset="0"/>
                <a:ea typeface="Microsoft YaHei UI" panose="020B0503020204020204" charset="-122"/>
                <a:cs typeface="Cambria Math" panose="02040503050406030204" charset="0"/>
                <a:sym typeface="+mn-ea"/>
              </a:rPr>
              <a:t> 5 </a:t>
            </a:r>
            <a:r>
              <a:rPr lang="zh-CN" altLang="en-US" sz="2000" dirty="0">
                <a:latin typeface="Cambria Math" panose="02040503050406030204" charset="0"/>
                <a:ea typeface="Microsoft YaHei UI" panose="020B0503020204020204" charset="-122"/>
                <a:cs typeface="Cambria Math" panose="02040503050406030204" charset="0"/>
                <a:sym typeface="+mn-ea"/>
              </a:rPr>
              <a:t>和图</a:t>
            </a:r>
            <a:r>
              <a:rPr lang="en-US" altLang="zh-CN" sz="2000" dirty="0">
                <a:latin typeface="Cambria Math" panose="02040503050406030204" charset="0"/>
                <a:ea typeface="Microsoft YaHei UI" panose="020B0503020204020204" charset="-122"/>
                <a:cs typeface="Cambria Math" panose="02040503050406030204" charset="0"/>
                <a:sym typeface="+mn-ea"/>
              </a:rPr>
              <a:t> 6 </a:t>
            </a:r>
            <a:r>
              <a:rPr lang="zh-CN" altLang="en-US" sz="2000" dirty="0">
                <a:latin typeface="Cambria Math" panose="02040503050406030204" charset="0"/>
                <a:ea typeface="Microsoft YaHei UI" panose="020B0503020204020204" charset="-122"/>
                <a:cs typeface="Cambria Math" panose="02040503050406030204" charset="0"/>
                <a:sym typeface="+mn-ea"/>
              </a:rPr>
              <a:t>分别展示了基于</a:t>
            </a:r>
            <a:r>
              <a:rPr lang="en-US" altLang="zh-CN" sz="2000" dirty="0">
                <a:latin typeface="Cambria Math" panose="02040503050406030204" charset="0"/>
                <a:ea typeface="Microsoft YaHei UI" panose="020B0503020204020204" charset="-122"/>
                <a:cs typeface="Cambria Math" panose="02040503050406030204" charset="0"/>
                <a:sym typeface="+mn-ea"/>
              </a:rPr>
              <a:t> JournalRank </a:t>
            </a:r>
            <a:r>
              <a:rPr lang="zh-CN" altLang="en-US" sz="2000" dirty="0">
                <a:latin typeface="Cambria Math" panose="02040503050406030204" charset="0"/>
                <a:ea typeface="Microsoft YaHei UI" panose="020B0503020204020204" charset="-122"/>
                <a:cs typeface="Cambria Math" panose="02040503050406030204" charset="0"/>
                <a:sym typeface="+mn-ea"/>
              </a:rPr>
              <a:t>的结果与基于</a:t>
            </a:r>
            <a:r>
              <a:rPr lang="en-US" altLang="zh-CN" sz="2000" dirty="0">
                <a:latin typeface="Cambria Math" panose="02040503050406030204" charset="0"/>
                <a:ea typeface="Microsoft YaHei UI" panose="020B0503020204020204" charset="-122"/>
                <a:cs typeface="Cambria Math" panose="02040503050406030204" charset="0"/>
                <a:sym typeface="+mn-ea"/>
              </a:rPr>
              <a:t> JIF </a:t>
            </a:r>
            <a:r>
              <a:rPr lang="zh-CN" altLang="en-US" sz="2000" dirty="0">
                <a:latin typeface="Cambria Math" panose="02040503050406030204" charset="0"/>
                <a:ea typeface="Microsoft YaHei UI" panose="020B0503020204020204" charset="-122"/>
                <a:cs typeface="Cambria Math" panose="02040503050406030204" charset="0"/>
                <a:sym typeface="+mn-ea"/>
              </a:rPr>
              <a:t>模型的结果、基于中心度</a:t>
            </a:r>
            <a:r>
              <a:rPr lang="zh-CN" altLang="en-US" sz="2000" dirty="0">
                <a:latin typeface="Cambria Math" panose="02040503050406030204" charset="0"/>
                <a:ea typeface="Microsoft YaHei UI" panose="020B0503020204020204" charset="-122"/>
                <a:cs typeface="Cambria Math" panose="02040503050406030204" charset="0"/>
                <a:sym typeface="+mn-ea"/>
              </a:rPr>
              <a:t>分析的结果之间的关系。可以看到它们</a:t>
            </a:r>
            <a:r>
              <a:rPr lang="zh-CN" altLang="en-US" sz="2000" b="1" dirty="0">
                <a:latin typeface="Cambria Math" panose="02040503050406030204" charset="0"/>
                <a:ea typeface="Microsoft YaHei UI" panose="020B0503020204020204" charset="-122"/>
                <a:cs typeface="Cambria Math" panose="02040503050406030204" charset="0"/>
                <a:sym typeface="+mn-ea"/>
              </a:rPr>
              <a:t>存在一定的相关性</a:t>
            </a:r>
            <a:r>
              <a:rPr lang="zh-CN" altLang="en-US" sz="2000" dirty="0">
                <a:latin typeface="Cambria Math" panose="02040503050406030204" charset="0"/>
                <a:ea typeface="Microsoft YaHei UI" panose="020B0503020204020204" charset="-122"/>
                <a:cs typeface="Cambria Math" panose="02040503050406030204" charset="0"/>
                <a:sym typeface="+mn-ea"/>
              </a:rPr>
              <a:t>，</a:t>
            </a:r>
            <a:r>
              <a:rPr lang="zh-CN" altLang="en-US" sz="2000" dirty="0">
                <a:latin typeface="Cambria Math" panose="02040503050406030204" charset="0"/>
                <a:ea typeface="Microsoft YaHei UI" panose="020B0503020204020204" charset="-122"/>
                <a:cs typeface="Cambria Math" panose="02040503050406030204" charset="0"/>
                <a:sym typeface="+mn-ea"/>
              </a:rPr>
              <a:t>但是</a:t>
            </a:r>
            <a:r>
              <a:rPr lang="zh-CN" altLang="en-US" sz="2000" b="1" dirty="0">
                <a:latin typeface="Cambria Math" panose="02040503050406030204" charset="0"/>
                <a:ea typeface="Microsoft YaHei UI" panose="020B0503020204020204" charset="-122"/>
                <a:cs typeface="Cambria Math" panose="02040503050406030204" charset="0"/>
                <a:sym typeface="+mn-ea"/>
              </a:rPr>
              <a:t>对于一部分期刊，不同的评价标准会给出相差甚远的结果</a:t>
            </a:r>
            <a:r>
              <a:rPr lang="zh-CN" altLang="en-US" sz="2000" dirty="0">
                <a:latin typeface="Cambria Math" panose="02040503050406030204" charset="0"/>
                <a:ea typeface="Microsoft YaHei UI" panose="020B0503020204020204" charset="-122"/>
                <a:cs typeface="Cambria Math" panose="02040503050406030204" charset="0"/>
                <a:sym typeface="+mn-ea"/>
              </a:rPr>
              <a:t>。</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p:txBody>
      </p:sp>
      <p:grpSp>
        <p:nvGrpSpPr>
          <p:cNvPr id="18" name="组合 17"/>
          <p:cNvGrpSpPr/>
          <p:nvPr/>
        </p:nvGrpSpPr>
        <p:grpSpPr>
          <a:xfrm>
            <a:off x="201930" y="71120"/>
            <a:ext cx="11748770" cy="1023620"/>
            <a:chOff x="318" y="112"/>
            <a:chExt cx="18502" cy="1612"/>
          </a:xfrm>
        </p:grpSpPr>
        <p:grpSp>
          <p:nvGrpSpPr>
            <p:cNvPr id="23" name="组合 22"/>
            <p:cNvGrpSpPr/>
            <p:nvPr/>
          </p:nvGrpSpPr>
          <p:grpSpPr>
            <a:xfrm>
              <a:off x="318" y="112"/>
              <a:ext cx="18502" cy="1612"/>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grpSp>
        </p:grpSp>
        <p:sp>
          <p:nvSpPr>
            <p:cNvPr id="10" name="object 7"/>
            <p:cNvSpPr txBox="1">
              <a:spLocks noGrp="1"/>
            </p:cNvSpPr>
            <p:nvPr/>
          </p:nvSpPr>
          <p:spPr>
            <a:xfrm>
              <a:off x="481" y="841"/>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3.4</a:t>
              </a:r>
              <a:r>
                <a:rPr sz="3200" b="1" spc="-50" dirty="0">
                  <a:solidFill>
                    <a:schemeClr val="tx1"/>
                  </a:solidFill>
                  <a:effectLst/>
                  <a:latin typeface="Cambria Math" panose="02040503050406030204" charset="0"/>
                  <a:cs typeface="Cambria Math" panose="02040503050406030204" charset="0"/>
                </a:rPr>
                <a:t> Task </a:t>
              </a:r>
              <a:r>
                <a:rPr lang="en-US" sz="3200" b="1" spc="-50" dirty="0">
                  <a:solidFill>
                    <a:schemeClr val="tx1"/>
                  </a:solidFill>
                  <a:effectLst/>
                  <a:latin typeface="Cambria Math" panose="02040503050406030204" charset="0"/>
                  <a:cs typeface="Cambria Math" panose="02040503050406030204" charset="0"/>
                </a:rPr>
                <a:t>2 —— </a:t>
              </a:r>
              <a:r>
                <a:rPr lang="zh-CN" altLang="en-US" sz="3200" b="1" spc="-50" dirty="0">
                  <a:solidFill>
                    <a:schemeClr val="tx1"/>
                  </a:solidFill>
                  <a:effectLst/>
                  <a:latin typeface="Cambria Math" panose="02040503050406030204" charset="0"/>
                  <a:cs typeface="Cambria Math" panose="02040503050406030204" charset="0"/>
                </a:rPr>
                <a:t>结果</a:t>
              </a:r>
              <a:r>
                <a:rPr lang="zh-CN" altLang="en-US" sz="3200" b="1" spc="-50" dirty="0">
                  <a:solidFill>
                    <a:schemeClr val="tx1"/>
                  </a:solidFill>
                  <a:effectLst/>
                  <a:latin typeface="Cambria Math" panose="02040503050406030204" charset="0"/>
                  <a:cs typeface="Cambria Math" panose="02040503050406030204" charset="0"/>
                </a:rPr>
                <a:t>讨论</a:t>
              </a:r>
              <a:endParaRPr lang="zh-CN" altLang="en-US" sz="3200" b="1" spc="-50" dirty="0">
                <a:solidFill>
                  <a:schemeClr val="tx1"/>
                </a:solidFill>
                <a:effectLst/>
                <a:latin typeface="Cambria Math" panose="02040503050406030204" charset="0"/>
                <a:cs typeface="Cambria Math" panose="02040503050406030204" charset="0"/>
              </a:endParaRPr>
            </a:p>
          </p:txBody>
        </p:sp>
      </p:grpSp>
      <p:grpSp>
        <p:nvGrpSpPr>
          <p:cNvPr id="5" name="组合 4"/>
          <p:cNvGrpSpPr/>
          <p:nvPr/>
        </p:nvGrpSpPr>
        <p:grpSpPr>
          <a:xfrm>
            <a:off x="152400" y="2862580"/>
            <a:ext cx="11684000" cy="2813685"/>
            <a:chOff x="240" y="4148"/>
            <a:chExt cx="18400" cy="4431"/>
          </a:xfrm>
        </p:grpSpPr>
        <p:pic>
          <p:nvPicPr>
            <p:cNvPr id="3" name="图片 2"/>
            <p:cNvPicPr>
              <a:picLocks noChangeAspect="1"/>
            </p:cNvPicPr>
            <p:nvPr/>
          </p:nvPicPr>
          <p:blipFill>
            <a:blip r:embed="rId3"/>
            <a:stretch>
              <a:fillRect/>
            </a:stretch>
          </p:blipFill>
          <p:spPr>
            <a:xfrm>
              <a:off x="240" y="4171"/>
              <a:ext cx="10566" cy="4409"/>
            </a:xfrm>
            <a:prstGeom prst="rect">
              <a:avLst/>
            </a:prstGeom>
          </p:spPr>
        </p:pic>
        <p:pic>
          <p:nvPicPr>
            <p:cNvPr id="4" name="图片 3"/>
            <p:cNvPicPr>
              <a:picLocks noChangeAspect="1"/>
            </p:cNvPicPr>
            <p:nvPr/>
          </p:nvPicPr>
          <p:blipFill>
            <a:blip r:embed="rId4"/>
            <a:stretch>
              <a:fillRect/>
            </a:stretch>
          </p:blipFill>
          <p:spPr>
            <a:xfrm>
              <a:off x="11016" y="4148"/>
              <a:ext cx="7624" cy="4411"/>
            </a:xfrm>
            <a:prstGeom prst="rect">
              <a:avLst/>
            </a:prstGeom>
          </p:spPr>
        </p:pic>
      </p:grpSp>
    </p:spTree>
  </p:cSld>
  <p:clrMapOvr>
    <a:masterClrMapping/>
  </p:clrMapOvr>
  <p:transition advTm="1910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620520" y="1828800"/>
            <a:ext cx="8950960" cy="919480"/>
          </a:xfrm>
          <a:prstGeom prst="rect">
            <a:avLst/>
          </a:prstGeom>
        </p:spPr>
      </p:pic>
      <p:sp>
        <p:nvSpPr>
          <p:cNvPr id="2" name="文本框 1"/>
          <p:cNvSpPr txBox="1"/>
          <p:nvPr/>
        </p:nvSpPr>
        <p:spPr>
          <a:xfrm>
            <a:off x="325755" y="1218565"/>
            <a:ext cx="11429365" cy="768350"/>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ISCIENCE</a:t>
            </a: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的评级结果就是一个典型的例子，它的</a:t>
            </a:r>
            <a:r>
              <a:rPr lang="en-US" altLang="zh-CN" sz="2000" dirty="0">
                <a:latin typeface="Cambria Math" panose="02040503050406030204" charset="0"/>
                <a:ea typeface="Microsoft YaHei UI" panose="020B0503020204020204" charset="-122"/>
                <a:cs typeface="Cambria Math" panose="02040503050406030204" charset="0"/>
                <a:sym typeface="+mn-ea"/>
              </a:rPr>
              <a:t> IF </a:t>
            </a:r>
            <a:r>
              <a:rPr lang="zh-CN" altLang="en-US" sz="2000" dirty="0">
                <a:latin typeface="Cambria Math" panose="02040503050406030204" charset="0"/>
                <a:ea typeface="Microsoft YaHei UI" panose="020B0503020204020204" charset="-122"/>
                <a:cs typeface="Cambria Math" panose="02040503050406030204" charset="0"/>
                <a:sym typeface="+mn-ea"/>
              </a:rPr>
              <a:t>名列</a:t>
            </a:r>
            <a:r>
              <a:rPr lang="en-US" altLang="zh-CN" sz="2000" dirty="0">
                <a:latin typeface="Cambria Math" panose="02040503050406030204" charset="0"/>
                <a:ea typeface="Microsoft YaHei UI" panose="020B0503020204020204" charset="-122"/>
                <a:cs typeface="Cambria Math" panose="02040503050406030204" charset="0"/>
                <a:sym typeface="+mn-ea"/>
              </a:rPr>
              <a:t> 15</a:t>
            </a:r>
            <a:r>
              <a:rPr lang="zh-CN" altLang="en-US" sz="2000" dirty="0">
                <a:latin typeface="Cambria Math" panose="02040503050406030204" charset="0"/>
                <a:ea typeface="Microsoft YaHei UI" panose="020B0503020204020204" charset="-122"/>
                <a:cs typeface="Cambria Math" panose="02040503050406030204" charset="0"/>
                <a:sym typeface="+mn-ea"/>
              </a:rPr>
              <a:t>，中心度因子名列</a:t>
            </a:r>
            <a:r>
              <a:rPr lang="en-US" altLang="zh-CN" sz="2000" dirty="0">
                <a:latin typeface="Cambria Math" panose="02040503050406030204" charset="0"/>
                <a:ea typeface="Microsoft YaHei UI" panose="020B0503020204020204" charset="-122"/>
                <a:cs typeface="Cambria Math" panose="02040503050406030204" charset="0"/>
                <a:sym typeface="+mn-ea"/>
              </a:rPr>
              <a:t> 13-25 </a:t>
            </a:r>
            <a:r>
              <a:rPr lang="zh-CN" altLang="en-US" sz="2000" dirty="0">
                <a:latin typeface="Cambria Math" panose="02040503050406030204" charset="0"/>
                <a:ea typeface="Microsoft YaHei UI" panose="020B0503020204020204" charset="-122"/>
                <a:cs typeface="Cambria Math" panose="02040503050406030204" charset="0"/>
                <a:sym typeface="+mn-ea"/>
              </a:rPr>
              <a:t>之间，而JournalRank</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值很低，排名</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46。</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p:txBody>
      </p:sp>
      <p:grpSp>
        <p:nvGrpSpPr>
          <p:cNvPr id="18" name="组合 17"/>
          <p:cNvGrpSpPr/>
          <p:nvPr/>
        </p:nvGrpSpPr>
        <p:grpSpPr>
          <a:xfrm>
            <a:off x="201930" y="71120"/>
            <a:ext cx="11748770" cy="1023620"/>
            <a:chOff x="318" y="112"/>
            <a:chExt cx="18502" cy="1612"/>
          </a:xfrm>
        </p:grpSpPr>
        <p:grpSp>
          <p:nvGrpSpPr>
            <p:cNvPr id="23" name="组合 22"/>
            <p:cNvGrpSpPr/>
            <p:nvPr/>
          </p:nvGrpSpPr>
          <p:grpSpPr>
            <a:xfrm>
              <a:off x="318" y="112"/>
              <a:ext cx="18502" cy="1612"/>
              <a:chOff x="338" y="120"/>
              <a:chExt cx="18502" cy="1612"/>
            </a:xfrm>
          </p:grpSpPr>
          <p:pic>
            <p:nvPicPr>
              <p:cNvPr id="16" name="object 3"/>
              <p:cNvPicPr/>
              <p:nvPr/>
            </p:nvPicPr>
            <p:blipFill>
              <a:blip r:embed="rId2"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3" cstate="print"/>
                <a:stretch>
                  <a:fillRect/>
                </a:stretch>
              </p:blipFill>
              <p:spPr>
                <a:xfrm>
                  <a:off x="15460" y="120"/>
                  <a:ext cx="3380" cy="1362"/>
                </a:xfrm>
                <a:prstGeom prst="rect">
                  <a:avLst/>
                </a:prstGeom>
              </p:spPr>
            </p:pic>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grpSp>
        </p:grpSp>
        <p:sp>
          <p:nvSpPr>
            <p:cNvPr id="10" name="object 7"/>
            <p:cNvSpPr txBox="1">
              <a:spLocks noGrp="1"/>
            </p:cNvSpPr>
            <p:nvPr/>
          </p:nvSpPr>
          <p:spPr>
            <a:xfrm>
              <a:off x="481" y="841"/>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3.4</a:t>
              </a:r>
              <a:r>
                <a:rPr sz="3200" b="1" spc="-50" dirty="0">
                  <a:solidFill>
                    <a:schemeClr val="tx1"/>
                  </a:solidFill>
                  <a:effectLst/>
                  <a:latin typeface="Cambria Math" panose="02040503050406030204" charset="0"/>
                  <a:cs typeface="Cambria Math" panose="02040503050406030204" charset="0"/>
                </a:rPr>
                <a:t> Task </a:t>
              </a:r>
              <a:r>
                <a:rPr lang="en-US" sz="3200" b="1" spc="-50" dirty="0">
                  <a:solidFill>
                    <a:schemeClr val="tx1"/>
                  </a:solidFill>
                  <a:effectLst/>
                  <a:latin typeface="Cambria Math" panose="02040503050406030204" charset="0"/>
                  <a:cs typeface="Cambria Math" panose="02040503050406030204" charset="0"/>
                </a:rPr>
                <a:t>2 —— </a:t>
              </a:r>
              <a:r>
                <a:rPr lang="zh-CN" altLang="en-US" sz="3200" b="1" spc="-50" dirty="0">
                  <a:solidFill>
                    <a:schemeClr val="tx1"/>
                  </a:solidFill>
                  <a:effectLst/>
                  <a:latin typeface="Cambria Math" panose="02040503050406030204" charset="0"/>
                  <a:cs typeface="Cambria Math" panose="02040503050406030204" charset="0"/>
                </a:rPr>
                <a:t>结果</a:t>
              </a:r>
              <a:r>
                <a:rPr lang="zh-CN" altLang="en-US" sz="3200" b="1" spc="-50" dirty="0">
                  <a:solidFill>
                    <a:schemeClr val="tx1"/>
                  </a:solidFill>
                  <a:effectLst/>
                  <a:latin typeface="Cambria Math" panose="02040503050406030204" charset="0"/>
                  <a:cs typeface="Cambria Math" panose="02040503050406030204" charset="0"/>
                </a:rPr>
                <a:t>讨论</a:t>
              </a:r>
              <a:endParaRPr lang="zh-CN" altLang="en-US" sz="3200" b="1" spc="-50" dirty="0">
                <a:solidFill>
                  <a:schemeClr val="tx1"/>
                </a:solidFill>
                <a:effectLst/>
                <a:latin typeface="Cambria Math" panose="02040503050406030204" charset="0"/>
                <a:cs typeface="Cambria Math" panose="02040503050406030204" charset="0"/>
              </a:endParaRPr>
            </a:p>
          </p:txBody>
        </p:sp>
      </p:grpSp>
      <p:sp>
        <p:nvSpPr>
          <p:cNvPr id="7" name="文本框 6"/>
          <p:cNvSpPr txBox="1"/>
          <p:nvPr/>
        </p:nvSpPr>
        <p:spPr>
          <a:xfrm>
            <a:off x="325755" y="2823210"/>
            <a:ext cx="11429365" cy="1106805"/>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sz="2000" dirty="0">
                <a:latin typeface="Cambria Math" panose="02040503050406030204" charset="0"/>
                <a:ea typeface="Microsoft YaHei UI" panose="020B0503020204020204" charset="-122"/>
                <a:cs typeface="Cambria Math" panose="02040503050406030204" charset="0"/>
                <a:sym typeface="+mn-ea"/>
              </a:rPr>
              <a:t>结合</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ISCIENCE</a:t>
            </a: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和其它期刊间的引用关系我们不难得出原因：</a:t>
            </a:r>
            <a:r>
              <a:rPr sz="2000" dirty="0">
                <a:latin typeface="Cambria Math" panose="02040503050406030204" charset="0"/>
                <a:ea typeface="Microsoft YaHei UI" panose="020B0503020204020204" charset="-122"/>
                <a:cs typeface="Cambria Math" panose="02040503050406030204" charset="0"/>
                <a:sym typeface="+mn-ea"/>
              </a:rPr>
              <a:t>ISCIENCE</a:t>
            </a: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的引用居多，被引很少。正是</a:t>
            </a:r>
            <a:r>
              <a:rPr lang="zh-CN" altLang="en-US" sz="2000" b="1" dirty="0">
                <a:latin typeface="Cambria Math" panose="02040503050406030204" charset="0"/>
                <a:ea typeface="Microsoft YaHei UI" panose="020B0503020204020204" charset="-122"/>
                <a:cs typeface="Cambria Math" panose="02040503050406030204" charset="0"/>
                <a:sym typeface="+mn-ea"/>
              </a:rPr>
              <a:t>引用和被引用关系的不对等性</a:t>
            </a:r>
            <a:r>
              <a:rPr lang="zh-CN" altLang="en-US" sz="2000" dirty="0">
                <a:latin typeface="Cambria Math" panose="02040503050406030204" charset="0"/>
                <a:ea typeface="Microsoft YaHei UI" panose="020B0503020204020204" charset="-122"/>
                <a:cs typeface="Cambria Math" panose="02040503050406030204" charset="0"/>
                <a:sym typeface="+mn-ea"/>
              </a:rPr>
              <a:t>，导致了</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ISCIENCE</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期刊评级的降低。这从另一方面也说明了我们算法的优越性，即可以</a:t>
            </a:r>
            <a:r>
              <a:rPr lang="zh-CN" altLang="en-US" sz="2000" b="1" dirty="0">
                <a:latin typeface="Cambria Math" panose="02040503050406030204" charset="0"/>
                <a:ea typeface="Microsoft YaHei UI" panose="020B0503020204020204" charset="-122"/>
                <a:cs typeface="Cambria Math" panose="02040503050406030204" charset="0"/>
                <a:sym typeface="+mn-ea"/>
              </a:rPr>
              <a:t>有效避免小期刊</a:t>
            </a:r>
            <a:r>
              <a:rPr lang="en-US" altLang="zh-CN" sz="2000" b="1" dirty="0">
                <a:latin typeface="Cambria Math" panose="02040503050406030204" charset="0"/>
                <a:ea typeface="Microsoft YaHei UI" panose="020B0503020204020204" charset="-122"/>
                <a:cs typeface="Cambria Math" panose="02040503050406030204" charset="0"/>
                <a:sym typeface="+mn-ea"/>
              </a:rPr>
              <a:t> “</a:t>
            </a:r>
            <a:r>
              <a:rPr lang="zh-CN" altLang="en-US" sz="2000" b="1" dirty="0">
                <a:latin typeface="Cambria Math" panose="02040503050406030204" charset="0"/>
                <a:ea typeface="Microsoft YaHei UI" panose="020B0503020204020204" charset="-122"/>
                <a:cs typeface="Cambria Math" panose="02040503050406030204" charset="0"/>
                <a:sym typeface="+mn-ea"/>
              </a:rPr>
              <a:t>抱大腿</a:t>
            </a:r>
            <a:r>
              <a:rPr lang="en-US" altLang="zh-CN" sz="2000" b="1" dirty="0">
                <a:latin typeface="Cambria Math" panose="02040503050406030204" charset="0"/>
                <a:ea typeface="Microsoft YaHei UI" panose="020B0503020204020204" charset="-122"/>
                <a:cs typeface="Cambria Math" panose="02040503050406030204" charset="0"/>
                <a:sym typeface="+mn-ea"/>
              </a:rPr>
              <a:t>” </a:t>
            </a:r>
            <a:r>
              <a:rPr lang="zh-CN" altLang="en-US" sz="2000" b="1" dirty="0">
                <a:latin typeface="Cambria Math" panose="02040503050406030204" charset="0"/>
                <a:ea typeface="Microsoft YaHei UI" panose="020B0503020204020204" charset="-122"/>
                <a:cs typeface="Cambria Math" panose="02040503050406030204" charset="0"/>
                <a:sym typeface="+mn-ea"/>
              </a:rPr>
              <a:t>的现象</a:t>
            </a:r>
            <a:r>
              <a:rPr lang="zh-CN" altLang="en-US" sz="2000" dirty="0">
                <a:latin typeface="Cambria Math" panose="02040503050406030204" charset="0"/>
                <a:ea typeface="Microsoft YaHei UI" panose="020B0503020204020204" charset="-122"/>
                <a:cs typeface="Cambria Math" panose="02040503050406030204" charset="0"/>
                <a:sym typeface="+mn-ea"/>
              </a:rPr>
              <a:t>。</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p:txBody>
      </p:sp>
      <p:pic>
        <p:nvPicPr>
          <p:cNvPr id="9" name="图片 8"/>
          <p:cNvPicPr>
            <a:picLocks noChangeAspect="1"/>
          </p:cNvPicPr>
          <p:nvPr/>
        </p:nvPicPr>
        <p:blipFill>
          <a:blip r:embed="rId4"/>
          <a:srcRect b="2573"/>
          <a:stretch>
            <a:fillRect/>
          </a:stretch>
        </p:blipFill>
        <p:spPr>
          <a:xfrm>
            <a:off x="1720850" y="3930015"/>
            <a:ext cx="8749665" cy="2872740"/>
          </a:xfrm>
          <a:prstGeom prst="rect">
            <a:avLst/>
          </a:prstGeom>
        </p:spPr>
      </p:pic>
    </p:spTree>
  </p:cSld>
  <p:clrMapOvr>
    <a:masterClrMapping/>
  </p:clrMapOvr>
  <p:transition advTm="26048"/>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01930" y="71120"/>
            <a:ext cx="11748770" cy="1023620"/>
            <a:chOff x="318" y="112"/>
            <a:chExt cx="18502" cy="1612"/>
          </a:xfrm>
        </p:grpSpPr>
        <p:grpSp>
          <p:nvGrpSpPr>
            <p:cNvPr id="23" name="组合 22"/>
            <p:cNvGrpSpPr/>
            <p:nvPr/>
          </p:nvGrpSpPr>
          <p:grpSpPr>
            <a:xfrm>
              <a:off x="318" y="112"/>
              <a:ext cx="18502" cy="1612"/>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grpSp>
        </p:grpSp>
        <p:sp>
          <p:nvSpPr>
            <p:cNvPr id="10" name="object 7"/>
            <p:cNvSpPr txBox="1">
              <a:spLocks noGrp="1"/>
            </p:cNvSpPr>
            <p:nvPr/>
          </p:nvSpPr>
          <p:spPr>
            <a:xfrm>
              <a:off x="481" y="841"/>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3.4</a:t>
              </a:r>
              <a:r>
                <a:rPr sz="3200" b="1" spc="-50" dirty="0">
                  <a:solidFill>
                    <a:schemeClr val="tx1"/>
                  </a:solidFill>
                  <a:effectLst/>
                  <a:latin typeface="Cambria Math" panose="02040503050406030204" charset="0"/>
                  <a:cs typeface="Cambria Math" panose="02040503050406030204" charset="0"/>
                </a:rPr>
                <a:t> Task </a:t>
              </a:r>
              <a:r>
                <a:rPr lang="en-US" sz="3200" b="1" spc="-50" dirty="0">
                  <a:solidFill>
                    <a:schemeClr val="tx1"/>
                  </a:solidFill>
                  <a:effectLst/>
                  <a:latin typeface="Cambria Math" panose="02040503050406030204" charset="0"/>
                  <a:cs typeface="Cambria Math" panose="02040503050406030204" charset="0"/>
                </a:rPr>
                <a:t>2 —— </a:t>
              </a:r>
              <a:r>
                <a:rPr lang="zh-CN" altLang="en-US" sz="3200" b="1" spc="-50" dirty="0">
                  <a:solidFill>
                    <a:schemeClr val="tx1"/>
                  </a:solidFill>
                  <a:effectLst/>
                  <a:latin typeface="Cambria Math" panose="02040503050406030204" charset="0"/>
                  <a:cs typeface="Cambria Math" panose="02040503050406030204" charset="0"/>
                </a:rPr>
                <a:t>结果</a:t>
              </a:r>
              <a:r>
                <a:rPr lang="zh-CN" altLang="en-US" sz="3200" b="1" spc="-50" dirty="0">
                  <a:solidFill>
                    <a:schemeClr val="tx1"/>
                  </a:solidFill>
                  <a:effectLst/>
                  <a:latin typeface="Cambria Math" panose="02040503050406030204" charset="0"/>
                  <a:cs typeface="Cambria Math" panose="02040503050406030204" charset="0"/>
                </a:rPr>
                <a:t>讨论</a:t>
              </a:r>
              <a:endParaRPr lang="zh-CN" altLang="en-US" sz="3200" b="1" spc="-50" dirty="0">
                <a:solidFill>
                  <a:schemeClr val="tx1"/>
                </a:solidFill>
                <a:effectLst/>
                <a:latin typeface="Cambria Math" panose="02040503050406030204" charset="0"/>
                <a:cs typeface="Cambria Math" panose="02040503050406030204" charset="0"/>
              </a:endParaRPr>
            </a:p>
          </p:txBody>
        </p:sp>
      </p:grpSp>
      <p:grpSp>
        <p:nvGrpSpPr>
          <p:cNvPr id="4" name="组合 3"/>
          <p:cNvGrpSpPr/>
          <p:nvPr/>
        </p:nvGrpSpPr>
        <p:grpSpPr>
          <a:xfrm>
            <a:off x="325755" y="1218565"/>
            <a:ext cx="5878830" cy="4492625"/>
            <a:chOff x="513" y="1919"/>
            <a:chExt cx="9258" cy="7075"/>
          </a:xfrm>
        </p:grpSpPr>
        <mc:AlternateContent xmlns:mc="http://schemas.openxmlformats.org/markup-compatibility/2006">
          <mc:Choice xmlns:a14="http://schemas.microsoft.com/office/drawing/2010/main" Requires="a14">
            <p:sp>
              <p:nvSpPr>
                <p:cNvPr id="3" name="文本框 2"/>
                <p:cNvSpPr txBox="1"/>
                <p:nvPr/>
              </p:nvSpPr>
              <p:spPr>
                <a:xfrm>
                  <a:off x="513" y="1919"/>
                  <a:ext cx="9258" cy="7075"/>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另一方面，我们则从相关性的角度出发，考察不同评价因子之间、评价因子和</a:t>
                  </a:r>
                  <a:r>
                    <a:rPr lang="zh-CN" altLang="en-US" sz="2000" dirty="0">
                      <a:latin typeface="Cambria Math" panose="02040503050406030204" charset="0"/>
                      <a:ea typeface="Microsoft YaHei UI" panose="020B0503020204020204" charset="-122"/>
                      <a:cs typeface="Cambria Math" panose="02040503050406030204" charset="0"/>
                      <a:sym typeface="+mn-ea"/>
                    </a:rPr>
                    <a:t>参数</a:t>
                  </a:r>
                  <a:r>
                    <a:rPr lang="en-US" sz="2000" dirty="0">
                      <a:latin typeface="Cambria Math" panose="02040503050406030204" charset="0"/>
                      <a:ea typeface="Microsoft YaHei UI" panose="020B0503020204020204" charset="-122"/>
                      <a:cs typeface="Cambria Math" panose="02040503050406030204" charset="0"/>
                      <a:sym typeface="+mn-ea"/>
                    </a:rPr>
                    <a:t> </a:t>
                  </a:r>
                  <a14:m>
                    <m:oMath xmlns:m="http://schemas.openxmlformats.org/officeDocument/2006/math">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Pap</m:t>
                          </m:r>
                        </m:e>
                        <m:sub>
                          <m:r>
                            <a:rPr lang="en-US" sz="2000" dirty="0">
                              <a:latin typeface="Cambria Math" panose="02040503050406030204" charset="0"/>
                              <a:ea typeface="Microsoft YaHei UI" panose="020B0503020204020204" charset="-122"/>
                              <a:cs typeface="Cambria Math" panose="02040503050406030204" charset="0"/>
                              <a:sym typeface="+mn-ea"/>
                            </a:rPr>
                            <m:t>𝑖</m:t>
                          </m:r>
                        </m:sub>
                      </m:sSub>
                      <m:r>
                        <a:rPr lang="en-US" sz="2000" dirty="0">
                          <a:latin typeface="Cambria Math" panose="02040503050406030204" charset="0"/>
                          <a:ea typeface="Microsoft YaHei UI" panose="020B0503020204020204" charset="-122"/>
                          <a:cs typeface="Cambria Math" panose="02040503050406030204" charset="0"/>
                          <a:sym typeface="+mn-ea"/>
                        </a:rPr>
                        <m:t>, </m:t>
                      </m:r>
                      <m:r>
                        <a:rPr lang="en-US" sz="2000" dirty="0">
                          <a:latin typeface="Cambria Math" panose="02040503050406030204" charset="0"/>
                          <a:ea typeface="Microsoft YaHei UI" panose="020B0503020204020204" charset="-122"/>
                          <a:cs typeface="Cambria Math" panose="02040503050406030204" charset="0"/>
                          <a:sym typeface="+mn-ea"/>
                        </a:rPr>
                        <m:t> </m:t>
                      </m:r>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Ref</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i</m:t>
                          </m:r>
                        </m:sub>
                      </m:sSub>
                      <m:r>
                        <a:rPr lang="en-US" sz="2000" dirty="0">
                          <a:latin typeface="Cambria Math" panose="02040503050406030204" charset="0"/>
                          <a:ea typeface="Microsoft YaHei UI" panose="020B0503020204020204" charset="-122"/>
                          <a:cs typeface="Cambria Math" panose="02040503050406030204" charset="0"/>
                          <a:sym typeface="+mn-ea"/>
                        </a:rPr>
                        <m:t>, </m:t>
                      </m:r>
                      <m:r>
                        <a:rPr lang="en-US" sz="2000" dirty="0">
                          <a:latin typeface="Cambria Math" panose="02040503050406030204" charset="0"/>
                          <a:ea typeface="Microsoft YaHei UI" panose="020B0503020204020204" charset="-122"/>
                          <a:cs typeface="Cambria Math" panose="02040503050406030204" charset="0"/>
                          <a:sym typeface="+mn-ea"/>
                        </a:rPr>
                        <m:t> </m:t>
                      </m:r>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Cite</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i</m:t>
                          </m:r>
                        </m:sub>
                      </m:sSub>
                    </m:oMath>
                  </a14:m>
                  <a:r>
                    <a:rPr lang="en-US" sz="2000" dirty="0">
                      <a:latin typeface="Cambria Math" panose="02040503050406030204" charset="0"/>
                      <a:ea typeface="Microsoft YaHei UI" panose="020B0503020204020204" charset="-122"/>
                      <a:cs typeface="Cambria Math" panose="02040503050406030204" charset="0"/>
                      <a:sym typeface="+mn-ea"/>
                    </a:rPr>
                    <a:t> 之间的关</a:t>
                  </a:r>
                  <a:r>
                    <a:rPr lang="zh-CN" altLang="en-US" sz="2000" dirty="0">
                      <a:latin typeface="Cambria Math" panose="02040503050406030204" charset="0"/>
                      <a:ea typeface="Microsoft YaHei UI" panose="020B0503020204020204" charset="-122"/>
                      <a:cs typeface="Cambria Math" panose="02040503050406030204" charset="0"/>
                      <a:sym typeface="+mn-ea"/>
                    </a:rPr>
                    <a:t>系</a:t>
                  </a:r>
                  <a:r>
                    <a:rPr lang="en-US" sz="2000" dirty="0">
                      <a:latin typeface="Cambria Math" panose="02040503050406030204" charset="0"/>
                      <a:ea typeface="Microsoft YaHei UI" panose="020B0503020204020204" charset="-122"/>
                      <a:cs typeface="Cambria Math" panose="02040503050406030204" charset="0"/>
                      <a:sym typeface="+mn-ea"/>
                    </a:rPr>
                    <a:t>。具体计算方法如下：</a:t>
                  </a:r>
                  <a:endParaRPr lang="en-US" sz="2000"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sz="2000"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sz="2000"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sz="2000"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endParaRPr lang="en-US" sz="2000" dirty="0">
                    <a:latin typeface="Cambria Math" panose="02040503050406030204" charset="0"/>
                    <a:ea typeface="Microsoft YaHei UI" panose="020B0503020204020204" charset="-122"/>
                    <a:cs typeface="Cambria Math" panose="02040503050406030204" charset="0"/>
                    <a:sym typeface="+mn-ea"/>
                  </a:endParaRPr>
                </a:p>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其结果如图 8 所示，值得注意的是 JIF 和大部分的影响力因子几乎不相关，甚至和总引用数弱相关，这充分</a:t>
                  </a:r>
                  <a:r>
                    <a:rPr lang="en-US" sz="2000" b="1" dirty="0">
                      <a:latin typeface="Cambria Math" panose="02040503050406030204" charset="0"/>
                      <a:ea typeface="Microsoft YaHei UI" panose="020B0503020204020204" charset="-122"/>
                      <a:cs typeface="Cambria Math" panose="02040503050406030204" charset="0"/>
                      <a:sym typeface="+mn-ea"/>
                    </a:rPr>
                    <a:t>说明了</a:t>
                  </a:r>
                  <a:r>
                    <a:rPr lang="en-US" sz="2000" dirty="0">
                      <a:latin typeface="Cambria Math" panose="02040503050406030204" charset="0"/>
                      <a:ea typeface="Microsoft YaHei UI" panose="020B0503020204020204" charset="-122"/>
                      <a:cs typeface="Cambria Math" panose="02040503050406030204" charset="0"/>
                      <a:sym typeface="+mn-ea"/>
                    </a:rPr>
                    <a:t> </a:t>
                  </a:r>
                  <a:r>
                    <a:rPr lang="en-US" sz="2000" b="1" dirty="0">
                      <a:latin typeface="Cambria Math" panose="02040503050406030204" charset="0"/>
                      <a:ea typeface="Microsoft YaHei UI" panose="020B0503020204020204" charset="-122"/>
                      <a:cs typeface="Cambria Math" panose="02040503050406030204" charset="0"/>
                      <a:sym typeface="+mn-ea"/>
                    </a:rPr>
                    <a:t>JIF </a:t>
                  </a:r>
                  <a:r>
                    <a:rPr lang="zh-CN" altLang="en-US" sz="2000" b="1" dirty="0">
                      <a:latin typeface="Cambria Math" panose="02040503050406030204" charset="0"/>
                      <a:ea typeface="Microsoft YaHei UI" panose="020B0503020204020204" charset="-122"/>
                      <a:cs typeface="Cambria Math" panose="02040503050406030204" charset="0"/>
                      <a:sym typeface="+mn-ea"/>
                    </a:rPr>
                    <a:t>模型</a:t>
                  </a:r>
                  <a:r>
                    <a:rPr lang="en-US" sz="2000" b="1" dirty="0">
                      <a:latin typeface="Cambria Math" panose="02040503050406030204" charset="0"/>
                      <a:ea typeface="Microsoft YaHei UI" panose="020B0503020204020204" charset="-122"/>
                      <a:cs typeface="Cambria Math" panose="02040503050406030204" charset="0"/>
                      <a:sym typeface="+mn-ea"/>
                    </a:rPr>
                    <a:t>在反映期刊在特定领域影响力方面的不足</a:t>
                  </a:r>
                  <a:r>
                    <a:rPr lang="en-US" sz="2000" dirty="0">
                      <a:latin typeface="Cambria Math" panose="02040503050406030204" charset="0"/>
                      <a:ea typeface="Microsoft YaHei UI" panose="020B0503020204020204" charset="-122"/>
                      <a:cs typeface="Cambria Math" panose="02040503050406030204" charset="0"/>
                      <a:sym typeface="+mn-ea"/>
                    </a:rPr>
                    <a:t>。另一方面，可以看到，</a:t>
                  </a:r>
                  <a:r>
                    <a:rPr lang="en-US" sz="2000" b="1" dirty="0">
                      <a:latin typeface="Cambria Math" panose="02040503050406030204" charset="0"/>
                      <a:ea typeface="Microsoft YaHei UI" panose="020B0503020204020204" charset="-122"/>
                      <a:cs typeface="Cambria Math" panose="02040503050406030204" charset="0"/>
                      <a:sym typeface="+mn-ea"/>
                    </a:rPr>
                    <a:t>和总引用数唯一的强相关变量是 JournalRank</a:t>
                  </a:r>
                  <a:r>
                    <a:rPr lang="en-US" sz="2000" dirty="0">
                      <a:latin typeface="Cambria Math" panose="02040503050406030204" charset="0"/>
                      <a:ea typeface="Microsoft YaHei UI" panose="020B0503020204020204" charset="-122"/>
                      <a:cs typeface="Cambria Math" panose="02040503050406030204" charset="0"/>
                      <a:sym typeface="+mn-ea"/>
                    </a:rPr>
                    <a:t>，这也从侧面说明了我们算法的合理性。</a:t>
                  </a:r>
                  <a:endParaRPr lang="en-US" sz="2000" dirty="0">
                    <a:latin typeface="Cambria Math" panose="02040503050406030204" charset="0"/>
                    <a:ea typeface="Microsoft YaHei UI" panose="020B0503020204020204" charset="-122"/>
                    <a:cs typeface="Cambria Math" panose="02040503050406030204" charset="0"/>
                    <a:sym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513" y="1919"/>
                  <a:ext cx="9258" cy="7075"/>
                </a:xfrm>
                <a:prstGeom prst="rect">
                  <a:avLst/>
                </a:prstGeom>
                <a:blipFill rotWithShape="1">
                  <a:blip r:embed="rId3"/>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200" y="3840"/>
              <a:ext cx="8452" cy="1472"/>
            </a:xfrm>
            <a:prstGeom prst="rect">
              <a:avLst/>
            </a:prstGeom>
          </p:spPr>
        </p:pic>
      </p:grpSp>
      <p:grpSp>
        <p:nvGrpSpPr>
          <p:cNvPr id="2" name="组合 1"/>
          <p:cNvGrpSpPr/>
          <p:nvPr/>
        </p:nvGrpSpPr>
        <p:grpSpPr>
          <a:xfrm>
            <a:off x="6320155" y="1109980"/>
            <a:ext cx="5871210" cy="5750560"/>
            <a:chOff x="9953" y="1748"/>
            <a:chExt cx="9246" cy="9056"/>
          </a:xfrm>
        </p:grpSpPr>
        <p:pic>
          <p:nvPicPr>
            <p:cNvPr id="8" name="图片 7"/>
            <p:cNvPicPr>
              <a:picLocks noChangeAspect="1"/>
            </p:cNvPicPr>
            <p:nvPr/>
          </p:nvPicPr>
          <p:blipFill>
            <a:blip r:embed="rId5"/>
            <a:stretch>
              <a:fillRect/>
            </a:stretch>
          </p:blipFill>
          <p:spPr>
            <a:xfrm>
              <a:off x="9953" y="1748"/>
              <a:ext cx="9247" cy="9056"/>
            </a:xfrm>
            <a:prstGeom prst="rect">
              <a:avLst/>
            </a:prstGeom>
          </p:spPr>
        </p:pic>
        <p:sp>
          <p:nvSpPr>
            <p:cNvPr id="11" name="矩形 10"/>
            <p:cNvSpPr/>
            <p:nvPr/>
          </p:nvSpPr>
          <p:spPr>
            <a:xfrm>
              <a:off x="14820" y="7395"/>
              <a:ext cx="800" cy="810"/>
            </a:xfrm>
            <a:prstGeom prst="rect">
              <a:avLst/>
            </a:prstGeom>
            <a:noFill/>
            <a:ln w="317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10800" y="5520"/>
              <a:ext cx="7437" cy="810"/>
            </a:xfrm>
            <a:prstGeom prst="rect">
              <a:avLst/>
            </a:prstGeom>
            <a:noFill/>
            <a:ln w="317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矩形 13"/>
            <p:cNvSpPr/>
            <p:nvPr/>
          </p:nvSpPr>
          <p:spPr>
            <a:xfrm>
              <a:off x="17335" y="4873"/>
              <a:ext cx="800" cy="810"/>
            </a:xfrm>
            <a:prstGeom prst="rect">
              <a:avLst/>
            </a:prstGeom>
            <a:noFill/>
            <a:ln w="317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spTree>
  </p:cSld>
  <p:clrMapOvr>
    <a:masterClrMapping/>
  </p:clrMapOvr>
  <p:transition advTm="33043"/>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01930" y="71120"/>
            <a:ext cx="11748770" cy="1023620"/>
            <a:chOff x="318" y="112"/>
            <a:chExt cx="18502" cy="1612"/>
          </a:xfrm>
        </p:grpSpPr>
        <p:grpSp>
          <p:nvGrpSpPr>
            <p:cNvPr id="23" name="组合 22"/>
            <p:cNvGrpSpPr/>
            <p:nvPr/>
          </p:nvGrpSpPr>
          <p:grpSpPr>
            <a:xfrm>
              <a:off x="318" y="112"/>
              <a:ext cx="18502" cy="1612"/>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grpSp>
        </p:grpSp>
        <p:sp>
          <p:nvSpPr>
            <p:cNvPr id="10" name="object 7"/>
            <p:cNvSpPr txBox="1">
              <a:spLocks noGrp="1"/>
            </p:cNvSpPr>
            <p:nvPr/>
          </p:nvSpPr>
          <p:spPr>
            <a:xfrm>
              <a:off x="481" y="841"/>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4.1</a:t>
              </a:r>
              <a:r>
                <a:rPr sz="3200" b="1" spc="-50" dirty="0">
                  <a:solidFill>
                    <a:schemeClr val="tx1"/>
                  </a:solidFill>
                  <a:effectLst/>
                  <a:latin typeface="Cambria Math" panose="02040503050406030204" charset="0"/>
                  <a:cs typeface="Cambria Math" panose="02040503050406030204" charset="0"/>
                </a:rPr>
                <a:t> Task </a:t>
              </a:r>
              <a:r>
                <a:rPr lang="en-US" sz="3200" b="1" spc="-50" dirty="0">
                  <a:solidFill>
                    <a:schemeClr val="tx1"/>
                  </a:solidFill>
                  <a:effectLst/>
                  <a:latin typeface="Cambria Math" panose="02040503050406030204" charset="0"/>
                  <a:cs typeface="Cambria Math" panose="02040503050406030204" charset="0"/>
                </a:rPr>
                <a:t>3: 关于</a:t>
              </a:r>
              <a:r>
                <a:rPr lang="zh-CN" altLang="en-US" sz="3200" b="1" spc="-50" dirty="0">
                  <a:solidFill>
                    <a:schemeClr val="tx1"/>
                  </a:solidFill>
                  <a:effectLst/>
                  <a:latin typeface="Cambria Math" panose="02040503050406030204" charset="0"/>
                  <a:cs typeface="Cambria Math" panose="02040503050406030204" charset="0"/>
                </a:rPr>
                <a:t>模型</a:t>
              </a:r>
              <a:r>
                <a:rPr lang="en-US" sz="3200" b="1" spc="-50" dirty="0">
                  <a:solidFill>
                    <a:schemeClr val="tx1"/>
                  </a:solidFill>
                  <a:effectLst/>
                  <a:latin typeface="Cambria Math" panose="02040503050406030204" charset="0"/>
                  <a:cs typeface="Cambria Math" panose="02040503050406030204" charset="0"/>
                </a:rPr>
                <a:t>参数的若干讨论</a:t>
              </a:r>
              <a:endParaRPr lang="en-US" sz="3200" b="1" spc="-50" dirty="0">
                <a:solidFill>
                  <a:schemeClr val="tx1"/>
                </a:solidFill>
                <a:effectLst/>
                <a:latin typeface="Cambria Math" panose="02040503050406030204" charset="0"/>
                <a:cs typeface="Cambria Math" panose="02040503050406030204" charset="0"/>
              </a:endParaRPr>
            </a:p>
          </p:txBody>
        </p:sp>
      </p:grpSp>
      <p:pic>
        <p:nvPicPr>
          <p:cNvPr id="3" name="图片 2"/>
          <p:cNvPicPr>
            <a:picLocks noChangeAspect="1"/>
          </p:cNvPicPr>
          <p:nvPr/>
        </p:nvPicPr>
        <p:blipFill>
          <a:blip r:embed="rId3"/>
          <a:stretch>
            <a:fillRect/>
          </a:stretch>
        </p:blipFill>
        <p:spPr>
          <a:xfrm>
            <a:off x="234950" y="3318510"/>
            <a:ext cx="5746115" cy="3540125"/>
          </a:xfrm>
          <a:prstGeom prst="rect">
            <a:avLst/>
          </a:prstGeom>
        </p:spPr>
      </p:pic>
      <p:pic>
        <p:nvPicPr>
          <p:cNvPr id="4" name="图片 3"/>
          <p:cNvPicPr>
            <a:picLocks noChangeAspect="1"/>
          </p:cNvPicPr>
          <p:nvPr/>
        </p:nvPicPr>
        <p:blipFill>
          <a:blip r:embed="rId4"/>
          <a:srcRect t="940"/>
          <a:stretch>
            <a:fillRect/>
          </a:stretch>
        </p:blipFill>
        <p:spPr>
          <a:xfrm>
            <a:off x="6324600" y="3318510"/>
            <a:ext cx="5771515" cy="3539490"/>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325755" y="1218565"/>
                <a:ext cx="11429365" cy="1983105"/>
              </a:xfrm>
              <a:prstGeom prst="rect">
                <a:avLst/>
              </a:prstGeom>
              <a:noFill/>
            </p:spPr>
            <p:txBody>
              <a:bodyPr wrap="square" rtlCol="0" anchor="t">
                <a:spAutoFit/>
              </a:bodyPr>
              <a:p>
                <a:pPr algn="just" fontAlgn="auto">
                  <a:lnSpc>
                    <a:spcPct val="110000"/>
                  </a:lnSpc>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为了探究影响因素间的独立性，我们对 </a:t>
                </a:r>
                <a14:m>
                  <m:oMath xmlns:m="http://schemas.openxmlformats.org/officeDocument/2006/math">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Pap</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i</m:t>
                        </m:r>
                      </m:sub>
                    </m:sSub>
                  </m:oMath>
                </a14:m>
                <a:r>
                  <a:rPr sz="2000" dirty="0">
                    <a:latin typeface="Cambria Math" panose="02040503050406030204" charset="0"/>
                    <a:ea typeface="Microsoft YaHei UI" panose="020B0503020204020204" charset="-122"/>
                    <a:cs typeface="Cambria Math" panose="02040503050406030204" charset="0"/>
                    <a:sym typeface="+mn-ea"/>
                  </a:rPr>
                  <a:t>、</a:t>
                </a:r>
                <a14:m>
                  <m:oMath xmlns:m="http://schemas.openxmlformats.org/officeDocument/2006/math">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Ref</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j</m:t>
                        </m:r>
                      </m:sub>
                    </m:sSub>
                  </m:oMath>
                </a14:m>
                <a:r>
                  <a:rPr sz="2000" dirty="0">
                    <a:latin typeface="Cambria Math" panose="02040503050406030204" charset="0"/>
                    <a:ea typeface="Microsoft YaHei UI" panose="020B0503020204020204" charset="-122"/>
                    <a:cs typeface="Cambria Math" panose="02040503050406030204" charset="0"/>
                    <a:sym typeface="+mn-ea"/>
                  </a:rPr>
                  <a:t>、</a:t>
                </a:r>
                <a14:m>
                  <m:oMath xmlns:m="http://schemas.openxmlformats.org/officeDocument/2006/math">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Cite</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i</m:t>
                        </m:r>
                      </m:sub>
                    </m:sSub>
                  </m:oMath>
                </a14:m>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间的关系进行了进一步的探究</a:t>
                </a:r>
                <a:r>
                  <a:rPr lang="zh-CN" sz="2000" dirty="0">
                    <a:latin typeface="Cambria Math" panose="02040503050406030204" charset="0"/>
                    <a:ea typeface="Microsoft YaHei UI" panose="020B0503020204020204" charset="-122"/>
                    <a:cs typeface="Cambria Math" panose="02040503050406030204" charset="0"/>
                    <a:sym typeface="+mn-ea"/>
                  </a:rPr>
                  <a:t>。</a:t>
                </a:r>
                <a:endParaRPr lang="zh-CN" sz="2000" dirty="0">
                  <a:latin typeface="Cambria Math" panose="02040503050406030204" charset="0"/>
                  <a:ea typeface="Microsoft YaHei UI" panose="020B0503020204020204" charset="-122"/>
                  <a:cs typeface="Cambria Math" panose="02040503050406030204" charset="0"/>
                  <a:sym typeface="+mn-ea"/>
                </a:endParaRPr>
              </a:p>
              <a:p>
                <a:pPr algn="just" fontAlgn="auto">
                  <a:lnSpc>
                    <a:spcPct val="110000"/>
                  </a:lnSpc>
                  <a:spcAft>
                    <a:spcPts val="600"/>
                  </a:spcAft>
                </a:pPr>
                <a:r>
                  <a:rPr lang="en-US" altLang="zh-CN" sz="2000" dirty="0">
                    <a:latin typeface="Cambria Math" panose="02040503050406030204" charset="0"/>
                    <a:ea typeface="Microsoft YaHei UI" panose="020B0503020204020204" charset="-122"/>
                    <a:cs typeface="Cambria Math" panose="02040503050406030204" charset="0"/>
                    <a:sym typeface="+mn-ea"/>
                  </a:rPr>
                  <a:t>      首先，我们发现 </a:t>
                </a:r>
                <a14:m>
                  <m:oMath xmlns:m="http://schemas.openxmlformats.org/officeDocument/2006/math">
                    <m:sSub>
                      <m:sSubPr>
                        <m:ctrlPr>
                          <a:rPr lang="en-US" sz="2000" b="1" dirty="0">
                            <a:latin typeface="Cambria Math" panose="02040503050406030204" charset="0"/>
                            <a:ea typeface="Microsoft YaHei UI" panose="020B0503020204020204" charset="-122"/>
                            <a:cs typeface="Cambria Math" panose="02040503050406030204" charset="0"/>
                            <a:sym typeface="+mn-ea"/>
                          </a:rPr>
                        </m:ctrlPr>
                      </m:sSubPr>
                      <m:e>
                        <m:r>
                          <a:rPr lang="en-US" sz="2000" b="1" dirty="0">
                            <a:latin typeface="Cambria Math" panose="02040503050406030204" charset="0"/>
                            <a:ea typeface="Microsoft YaHei UI" panose="020B0503020204020204" charset="-122"/>
                            <a:cs typeface="Cambria Math" panose="02040503050406030204" charset="0"/>
                            <a:sym typeface="+mn-ea"/>
                          </a:rPr>
                          <m:t>𝐑𝐞𝐟</m:t>
                        </m:r>
                      </m:e>
                      <m:sub>
                        <m:r>
                          <a:rPr lang="en-US" sz="2000" b="1" dirty="0">
                            <a:latin typeface="Cambria Math" panose="02040503050406030204" charset="0"/>
                            <a:ea typeface="Microsoft YaHei UI" panose="020B0503020204020204" charset="-122"/>
                            <a:cs typeface="Cambria Math" panose="02040503050406030204" charset="0"/>
                            <a:sym typeface="+mn-ea"/>
                          </a:rPr>
                          <m:t>𝐣</m:t>
                        </m:r>
                      </m:sub>
                    </m:sSub>
                  </m:oMath>
                </a14:m>
                <a:r>
                  <a:rPr lang="en-US" altLang="zh-CN" sz="2000" b="1" dirty="0">
                    <a:latin typeface="Cambria Math" panose="02040503050406030204" charset="0"/>
                    <a:ea typeface="Microsoft YaHei UI" panose="020B0503020204020204" charset="-122"/>
                    <a:cs typeface="Cambria Math" panose="02040503050406030204" charset="0"/>
                    <a:sym typeface="+mn-ea"/>
                  </a:rPr>
                  <a:t> 与 </a:t>
                </a:r>
                <a14:m>
                  <m:oMath xmlns:m="http://schemas.openxmlformats.org/officeDocument/2006/math">
                    <m:sSub>
                      <m:sSubPr>
                        <m:ctrlPr>
                          <a:rPr lang="en-US" sz="2000" b="1" dirty="0">
                            <a:latin typeface="Cambria Math" panose="02040503050406030204" charset="0"/>
                            <a:ea typeface="Microsoft YaHei UI" panose="020B0503020204020204" charset="-122"/>
                            <a:cs typeface="Cambria Math" panose="02040503050406030204" charset="0"/>
                            <a:sym typeface="+mn-ea"/>
                          </a:rPr>
                        </m:ctrlPr>
                      </m:sSubPr>
                      <m:e>
                        <m:r>
                          <a:rPr lang="en-US" sz="2000" b="1" dirty="0">
                            <a:latin typeface="Cambria Math" panose="02040503050406030204" charset="0"/>
                            <a:ea typeface="Microsoft YaHei UI" panose="020B0503020204020204" charset="-122"/>
                            <a:cs typeface="Cambria Math" panose="02040503050406030204" charset="0"/>
                            <a:sym typeface="+mn-ea"/>
                          </a:rPr>
                          <m:t>𝐏𝐚𝐩</m:t>
                        </m:r>
                      </m:e>
                      <m:sub>
                        <m:r>
                          <a:rPr lang="en-US" sz="2000" b="1" dirty="0">
                            <a:latin typeface="Cambria Math" panose="02040503050406030204" charset="0"/>
                            <a:ea typeface="Microsoft YaHei UI" panose="020B0503020204020204" charset="-122"/>
                            <a:cs typeface="Cambria Math" panose="02040503050406030204" charset="0"/>
                            <a:sym typeface="+mn-ea"/>
                          </a:rPr>
                          <m:t>𝐢</m:t>
                        </m:r>
                      </m:sub>
                    </m:sSub>
                  </m:oMath>
                </a14:m>
                <a:r>
                  <a:rPr lang="en-US" altLang="zh-CN" sz="2000" b="1" dirty="0">
                    <a:latin typeface="Cambria Math" panose="02040503050406030204" charset="0"/>
                    <a:ea typeface="Microsoft YaHei UI" panose="020B0503020204020204" charset="-122"/>
                    <a:cs typeface="Cambria Math" panose="02040503050406030204" charset="0"/>
                    <a:sym typeface="+mn-ea"/>
                  </a:rPr>
                  <a:t> 的线性相关性极强</a:t>
                </a:r>
                <a:r>
                  <a:rPr lang="en-US" altLang="zh-CN" sz="2000" dirty="0">
                    <a:latin typeface="Cambria Math" panose="02040503050406030204" charset="0"/>
                    <a:ea typeface="Microsoft YaHei UI" panose="020B0503020204020204" charset="-122"/>
                    <a:cs typeface="Cambria Math" panose="02040503050406030204" charset="0"/>
                    <a:sym typeface="+mn-ea"/>
                  </a:rPr>
                  <a:t>，一个解释是，大多数研究人员在写作文章时，引用的文献数量大致一致</a:t>
                </a:r>
                <a:r>
                  <a:rPr lang="zh-CN" altLang="en-US" sz="2000" dirty="0">
                    <a:latin typeface="Cambria Math" panose="02040503050406030204" charset="0"/>
                    <a:ea typeface="Microsoft YaHei UI" panose="020B0503020204020204" charset="-122"/>
                    <a:cs typeface="Cambria Math" panose="02040503050406030204" charset="0"/>
                    <a:sym typeface="+mn-ea"/>
                  </a:rPr>
                  <a:t>；</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a:p>
                <a:pPr algn="just" fontAlgn="auto">
                  <a:lnSpc>
                    <a:spcPct val="110000"/>
                  </a:lnSpc>
                  <a:spcAft>
                    <a:spcPts val="600"/>
                  </a:spcAft>
                </a:pPr>
                <a:r>
                  <a:rPr lang="en-US" altLang="zh-CN" sz="2000" dirty="0">
                    <a:latin typeface="Cambria Math" panose="02040503050406030204" charset="0"/>
                    <a:ea typeface="Microsoft YaHei UI" panose="020B0503020204020204" charset="-122"/>
                    <a:cs typeface="Cambria Math" panose="02040503050406030204" charset="0"/>
                    <a:sym typeface="+mn-ea"/>
                  </a:rPr>
                  <a:t>      然而，</a:t>
                </a:r>
                <a14:m>
                  <m:oMath xmlns:m="http://schemas.openxmlformats.org/officeDocument/2006/math">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Cite</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i</m:t>
                        </m:r>
                      </m:sub>
                    </m:sSub>
                  </m:oMath>
                </a14:m>
                <a:r>
                  <a:rPr lang="en-US" altLang="zh-CN" sz="2000" dirty="0">
                    <a:latin typeface="Cambria Math" panose="02040503050406030204" charset="0"/>
                    <a:ea typeface="Microsoft YaHei UI" panose="020B0503020204020204" charset="-122"/>
                    <a:cs typeface="Cambria Math" panose="02040503050406030204" charset="0"/>
                    <a:sym typeface="+mn-ea"/>
                  </a:rPr>
                  <a:t> 与 </a:t>
                </a:r>
                <a14:m>
                  <m:oMath xmlns:m="http://schemas.openxmlformats.org/officeDocument/2006/math">
                    <m:sSub>
                      <m:sSubPr>
                        <m:ctrlPr>
                          <a:rPr lang="en-US"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sz="2000" dirty="0">
                            <a:latin typeface="Cambria Math" panose="02040503050406030204" charset="0"/>
                            <a:ea typeface="Microsoft YaHei UI" panose="020B0503020204020204" charset="-122"/>
                            <a:cs typeface="Cambria Math" panose="02040503050406030204" charset="0"/>
                            <a:sym typeface="+mn-ea"/>
                          </a:rPr>
                          <m:t>Pap</m:t>
                        </m:r>
                      </m:e>
                      <m:sub>
                        <m:r>
                          <m:rPr>
                            <m:sty m:val="p"/>
                          </m:rPr>
                          <a:rPr lang="en-US" sz="2000" dirty="0">
                            <a:latin typeface="Cambria Math" panose="02040503050406030204" charset="0"/>
                            <a:ea typeface="Microsoft YaHei UI" panose="020B0503020204020204" charset="-122"/>
                            <a:cs typeface="Cambria Math" panose="02040503050406030204" charset="0"/>
                            <a:sym typeface="+mn-ea"/>
                          </a:rPr>
                          <m:t>i</m:t>
                        </m:r>
                      </m:sub>
                    </m:sSub>
                  </m:oMath>
                </a14:m>
                <a:r>
                  <a:rPr lang="en-US" altLang="zh-CN" sz="2000" dirty="0">
                    <a:latin typeface="Cambria Math" panose="02040503050406030204" charset="0"/>
                    <a:ea typeface="Microsoft YaHei UI" panose="020B0503020204020204" charset="-122"/>
                    <a:cs typeface="Cambria Math" panose="02040503050406030204" charset="0"/>
                    <a:sym typeface="+mn-ea"/>
                  </a:rPr>
                  <a:t> 的相关性不高，这说明学术期刊上发表的</a:t>
                </a:r>
                <a:r>
                  <a:rPr lang="en-US" altLang="zh-CN" sz="2000" b="1" dirty="0">
                    <a:latin typeface="Cambria Math" panose="02040503050406030204" charset="0"/>
                    <a:ea typeface="Microsoft YaHei UI" panose="020B0503020204020204" charset="-122"/>
                    <a:cs typeface="Cambria Math" panose="02040503050406030204" charset="0"/>
                    <a:sym typeface="+mn-ea"/>
                  </a:rPr>
                  <a:t>文章数与学术期刊的总被引数没有必然联系</a:t>
                </a:r>
                <a:r>
                  <a:rPr lang="en-US" altLang="zh-CN" sz="2000" dirty="0">
                    <a:latin typeface="Cambria Math" panose="02040503050406030204" charset="0"/>
                    <a:ea typeface="Microsoft YaHei UI" panose="020B0503020204020204" charset="-122"/>
                    <a:cs typeface="Cambria Math" panose="02040503050406030204" charset="0"/>
                    <a:sym typeface="+mn-ea"/>
                  </a:rPr>
                  <a:t>，进而我们对 Garfield 模型中 “</a:t>
                </a:r>
                <a14:m>
                  <m:oMath xmlns:m="http://schemas.openxmlformats.org/officeDocument/2006/math">
                    <m:sSub>
                      <m:sSubPr>
                        <m:ctrlPr>
                          <a:rPr lang="en-US" altLang="zh-CN"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H</m:t>
                        </m:r>
                      </m:e>
                      <m:sub>
                        <m:r>
                          <a:rPr lang="en-US" altLang="zh-CN" sz="2000" dirty="0">
                            <a:latin typeface="Cambria Math" panose="02040503050406030204" charset="0"/>
                            <a:ea typeface="Microsoft YaHei UI" panose="020B0503020204020204" charset="-122"/>
                            <a:cs typeface="Cambria Math" panose="02040503050406030204" charset="0"/>
                            <a:sym typeface="+mn-ea"/>
                          </a:rPr>
                          <m:t>𝑖</m:t>
                        </m:r>
                        <m:r>
                          <a:rPr lang="en-US" altLang="zh-CN" sz="2000" dirty="0">
                            <a:latin typeface="Cambria Math" panose="02040503050406030204" charset="0"/>
                            <a:ea typeface="Microsoft YaHei UI" panose="020B0503020204020204" charset="-122"/>
                            <a:cs typeface="Cambria Math" panose="02040503050406030204" charset="0"/>
                            <a:sym typeface="+mn-ea"/>
                          </a:rPr>
                          <m:t>&gt;</m:t>
                        </m:r>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j</m:t>
                        </m:r>
                      </m:sub>
                    </m:sSub>
                  </m:oMath>
                </a14:m>
                <a:r>
                  <a:rPr lang="en-US" altLang="zh-CN" sz="2000" dirty="0">
                    <a:latin typeface="Cambria Math" panose="02040503050406030204" charset="0"/>
                    <a:ea typeface="Microsoft YaHei UI" panose="020B0503020204020204" charset="-122"/>
                    <a:cs typeface="Cambria Math" panose="02040503050406030204" charset="0"/>
                    <a:sym typeface="+mn-ea"/>
                  </a:rPr>
                  <a:t> 与 </a:t>
                </a:r>
                <a14:m>
                  <m:oMath xmlns:m="http://schemas.openxmlformats.org/officeDocument/2006/math">
                    <m:sSub>
                      <m:sSubPr>
                        <m:ctrlPr>
                          <a:rPr lang="en-US" altLang="zh-CN"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Pap</m:t>
                        </m:r>
                      </m:e>
                      <m:sub>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i</m:t>
                        </m:r>
                      </m:sub>
                    </m:sSub>
                  </m:oMath>
                </a14:m>
                <a:r>
                  <a:rPr lang="en-US" altLang="zh-CN" sz="2000" dirty="0">
                    <a:latin typeface="Cambria Math" panose="02040503050406030204" charset="0"/>
                    <a:ea typeface="Microsoft YaHei UI" panose="020B0503020204020204" charset="-122"/>
                    <a:cs typeface="Cambria Math" panose="02040503050406030204" charset="0"/>
                    <a:sym typeface="+mn-ea"/>
                  </a:rPr>
                  <a:t> 保持线性关系” 的假设提出</a:t>
                </a:r>
                <a:r>
                  <a:rPr lang="zh-CN" altLang="en-US" sz="2000" dirty="0">
                    <a:latin typeface="Cambria Math" panose="02040503050406030204" charset="0"/>
                    <a:ea typeface="Microsoft YaHei UI" panose="020B0503020204020204" charset="-122"/>
                    <a:cs typeface="Cambria Math" panose="02040503050406030204" charset="0"/>
                    <a:sym typeface="+mn-ea"/>
                  </a:rPr>
                  <a:t>一定</a:t>
                </a:r>
                <a:r>
                  <a:rPr lang="en-US" altLang="zh-CN" sz="2000" dirty="0">
                    <a:latin typeface="Cambria Math" panose="02040503050406030204" charset="0"/>
                    <a:ea typeface="Microsoft YaHei UI" panose="020B0503020204020204" charset="-122"/>
                    <a:cs typeface="Cambria Math" panose="02040503050406030204" charset="0"/>
                    <a:sym typeface="+mn-ea"/>
                  </a:rPr>
                  <a:t>质疑。</a:t>
                </a:r>
                <a:endParaRPr lang="en-US" altLang="zh-CN" sz="2000" dirty="0">
                  <a:latin typeface="Cambria Math" panose="02040503050406030204" charset="0"/>
                  <a:ea typeface="Microsoft YaHei UI" panose="020B0503020204020204" charset="-122"/>
                  <a:cs typeface="Cambria Math" panose="02040503050406030204" charset="0"/>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325755" y="1218565"/>
                <a:ext cx="11429365" cy="1983105"/>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transition advTm="40217"/>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01930" y="71120"/>
            <a:ext cx="11748770" cy="1023620"/>
            <a:chOff x="318" y="112"/>
            <a:chExt cx="18502" cy="1612"/>
          </a:xfrm>
        </p:grpSpPr>
        <p:grpSp>
          <p:nvGrpSpPr>
            <p:cNvPr id="23" name="组合 22"/>
            <p:cNvGrpSpPr/>
            <p:nvPr/>
          </p:nvGrpSpPr>
          <p:grpSpPr>
            <a:xfrm>
              <a:off x="318" y="112"/>
              <a:ext cx="18502" cy="1612"/>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grpSp>
        </p:grpSp>
        <p:sp>
          <p:nvSpPr>
            <p:cNvPr id="10" name="object 7"/>
            <p:cNvSpPr txBox="1">
              <a:spLocks noGrp="1"/>
            </p:cNvSpPr>
            <p:nvPr/>
          </p:nvSpPr>
          <p:spPr>
            <a:xfrm>
              <a:off x="481" y="841"/>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4.2</a:t>
              </a:r>
              <a:r>
                <a:rPr sz="3200" b="1" spc="-50" dirty="0">
                  <a:solidFill>
                    <a:schemeClr val="tx1"/>
                  </a:solidFill>
                  <a:effectLst/>
                  <a:latin typeface="Cambria Math" panose="02040503050406030204" charset="0"/>
                  <a:cs typeface="Cambria Math" panose="02040503050406030204" charset="0"/>
                </a:rPr>
                <a:t> Task </a:t>
              </a:r>
              <a:r>
                <a:rPr lang="en-US" sz="3200" b="1" spc="-50" dirty="0">
                  <a:solidFill>
                    <a:schemeClr val="tx1"/>
                  </a:solidFill>
                  <a:effectLst/>
                  <a:latin typeface="Cambria Math" panose="02040503050406030204" charset="0"/>
                  <a:cs typeface="Cambria Math" panose="02040503050406030204" charset="0"/>
                </a:rPr>
                <a:t>3 —— 引入期刊规模参数的合理性分析</a:t>
              </a:r>
              <a:endParaRPr lang="en-US" sz="3200" b="1" spc="-50" dirty="0">
                <a:solidFill>
                  <a:schemeClr val="tx1"/>
                </a:solidFill>
                <a:effectLst/>
                <a:latin typeface="Cambria Math" panose="02040503050406030204" charset="0"/>
                <a:cs typeface="Cambria Math" panose="02040503050406030204" charset="0"/>
              </a:endParaRPr>
            </a:p>
          </p:txBody>
        </p:sp>
      </p:grpSp>
      <p:sp>
        <p:nvSpPr>
          <p:cNvPr id="5" name="文本框 4"/>
          <p:cNvSpPr txBox="1"/>
          <p:nvPr/>
        </p:nvSpPr>
        <p:spPr>
          <a:xfrm>
            <a:off x="332740" y="1219200"/>
            <a:ext cx="10960735" cy="429895"/>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沿用了</a:t>
            </a:r>
            <a:r>
              <a:rPr lang="en-US" altLang="zh-CN" sz="2000" dirty="0">
                <a:latin typeface="Cambria Math" panose="02040503050406030204" charset="0"/>
                <a:ea typeface="Microsoft YaHei UI" panose="020B0503020204020204" charset="-122"/>
                <a:cs typeface="Cambria Math" panose="02040503050406030204" charset="0"/>
                <a:sym typeface="+mn-ea"/>
              </a:rPr>
              <a:t> Garfield </a:t>
            </a:r>
            <a:r>
              <a:rPr lang="zh-CN" altLang="en-US" sz="2000" dirty="0">
                <a:latin typeface="Cambria Math" panose="02040503050406030204" charset="0"/>
                <a:ea typeface="Microsoft YaHei UI" panose="020B0503020204020204" charset="-122"/>
                <a:cs typeface="Cambria Math" panose="02040503050406030204" charset="0"/>
                <a:sym typeface="+mn-ea"/>
              </a:rPr>
              <a:t>的假设，我们采用了以下方式来定义期刊规模参数：</a:t>
            </a:r>
            <a:endParaRPr lang="en-US" altLang="zh-CN" sz="2000" dirty="0">
              <a:latin typeface="Cambria Math" panose="02040503050406030204" charset="0"/>
              <a:ea typeface="Microsoft YaHei UI" panose="020B0503020204020204" charset="-122"/>
              <a:cs typeface="Cambria Math" panose="02040503050406030204" charset="0"/>
              <a:sym typeface="+mn-ea"/>
            </a:endParaRPr>
          </a:p>
        </p:txBody>
      </p:sp>
      <p:pic>
        <p:nvPicPr>
          <p:cNvPr id="2" name="图片 1"/>
          <p:cNvPicPr>
            <a:picLocks noChangeAspect="1"/>
          </p:cNvPicPr>
          <p:nvPr/>
        </p:nvPicPr>
        <p:blipFill>
          <a:blip r:embed="rId3"/>
          <a:stretch>
            <a:fillRect/>
          </a:stretch>
        </p:blipFill>
        <p:spPr>
          <a:xfrm>
            <a:off x="4643755" y="2414905"/>
            <a:ext cx="7548245" cy="4468495"/>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4234815" y="1696085"/>
                <a:ext cx="3665855" cy="461010"/>
              </a:xfrm>
              <a:prstGeom prst="rect">
                <a:avLst/>
              </a:prstGeom>
              <a:noFill/>
            </p:spPr>
            <p:txBody>
              <a:bodyPr wrap="square" rtlCol="0" anchor="t">
                <a:spAutoFit/>
              </a:bodyPr>
              <a:p>
                <a:pPr algn="just">
                  <a:lnSpc>
                    <a:spcPct val="110000"/>
                  </a:lnSpc>
                </a:pPr>
                <a14:m>
                  <m:oMathPara xmlns:m="http://schemas.openxmlformats.org/officeDocument/2006/math">
                    <m:oMathParaPr>
                      <m:jc m:val="centerGroup"/>
                    </m:oMathParaPr>
                    <m:oMath xmlns:m="http://schemas.openxmlformats.org/officeDocument/2006/math">
                      <m:r>
                        <a:rPr lang="zh-CN" altLang="en-US" sz="2000" b="1" i="1" dirty="0">
                          <a:latin typeface="Cambria Math" panose="02040503050406030204" charset="0"/>
                          <a:ea typeface="FZDaHei-B02S" panose="02000000000000000000" charset="-122"/>
                          <a:cs typeface="Cambria Math" panose="02040503050406030204" charset="0"/>
                          <a:sym typeface="+mn-ea"/>
                        </a:rPr>
                        <m:t>期刊规模参数</m:t>
                      </m:r>
                      <m:r>
                        <a:rPr lang="en-US" altLang="zh-CN" sz="2000" b="1" i="1" dirty="0">
                          <a:latin typeface="Cambria Math" panose="02040503050406030204" charset="0"/>
                          <a:ea typeface="MS Mincho" charset="0"/>
                          <a:cs typeface="Cambria Math" panose="02040503050406030204" charset="0"/>
                          <a:sym typeface="+mn-ea"/>
                        </a:rPr>
                        <m:t>=</m:t>
                      </m:r>
                      <m:sSub>
                        <m:sSubPr>
                          <m:ctrlPr>
                            <a:rPr lang="en-US" altLang="zh-CN" sz="2000" b="1" dirty="0">
                              <a:latin typeface="Cambria Math" panose="02040503050406030204" charset="0"/>
                              <a:ea typeface="FZDaHei-B02S" panose="02000000000000000000" charset="-122"/>
                              <a:cs typeface="Cambria Math" panose="02040503050406030204" charset="0"/>
                              <a:sym typeface="+mn-ea"/>
                            </a:rPr>
                          </m:ctrlPr>
                        </m:sSubPr>
                        <m:e>
                          <m:r>
                            <a:rPr lang="en-US" altLang="zh-CN" sz="2000" b="1" dirty="0">
                              <a:latin typeface="Cambria Math" panose="02040503050406030204" charset="0"/>
                              <a:ea typeface="FZDaHei-B02S" panose="02000000000000000000" charset="-122"/>
                              <a:cs typeface="Cambria Math" panose="02040503050406030204" charset="0"/>
                              <a:sym typeface="+mn-ea"/>
                            </a:rPr>
                            <m:t>𝐑𝐞𝐟</m:t>
                          </m:r>
                        </m:e>
                        <m:sub>
                          <m:r>
                            <a:rPr lang="en-US" altLang="zh-CN" sz="2000" b="1" dirty="0">
                              <a:latin typeface="Cambria Math" panose="02040503050406030204" charset="0"/>
                              <a:ea typeface="FZDaHei-B02S" panose="02000000000000000000" charset="-122"/>
                              <a:cs typeface="Cambria Math" panose="02040503050406030204" charset="0"/>
                              <a:sym typeface="+mn-ea"/>
                            </a:rPr>
                            <m:t>𝐢</m:t>
                          </m:r>
                        </m:sub>
                      </m:sSub>
                      <m:r>
                        <a:rPr lang="en-US" altLang="zh-CN" sz="2000" b="1" dirty="0">
                          <a:latin typeface="Cambria Math" panose="02040503050406030204" charset="0"/>
                          <a:ea typeface="FZDaHei-B02S" panose="02000000000000000000" charset="-122"/>
                          <a:cs typeface="Cambria Math" panose="02040503050406030204" charset="0"/>
                          <a:sym typeface="+mn-ea"/>
                        </a:rPr>
                        <m:t>∗</m:t>
                      </m:r>
                      <m:sSub>
                        <m:sSubPr>
                          <m:ctrlPr>
                            <a:rPr lang="en-US" altLang="zh-CN" sz="2000" b="1" dirty="0">
                              <a:latin typeface="Cambria Math" panose="02040503050406030204" charset="0"/>
                              <a:ea typeface="FZDaHei-B02S" panose="02000000000000000000" charset="-122"/>
                              <a:cs typeface="Cambria Math" panose="02040503050406030204" charset="0"/>
                              <a:sym typeface="+mn-ea"/>
                            </a:rPr>
                          </m:ctrlPr>
                        </m:sSubPr>
                        <m:e>
                          <m:r>
                            <a:rPr lang="en-US" altLang="zh-CN" sz="2000" b="1" dirty="0">
                              <a:latin typeface="Cambria Math" panose="02040503050406030204" charset="0"/>
                              <a:ea typeface="FZDaHei-B02S" panose="02000000000000000000" charset="-122"/>
                              <a:cs typeface="Cambria Math" panose="02040503050406030204" charset="0"/>
                              <a:sym typeface="+mn-ea"/>
                            </a:rPr>
                            <m:t>𝐏𝐚𝐩</m:t>
                          </m:r>
                        </m:e>
                        <m:sub>
                          <m:r>
                            <a:rPr lang="en-US" altLang="zh-CN" sz="2000" b="1" dirty="0">
                              <a:latin typeface="Cambria Math" panose="02040503050406030204" charset="0"/>
                              <a:ea typeface="FZDaHei-B02S" panose="02000000000000000000" charset="-122"/>
                              <a:cs typeface="Cambria Math" panose="02040503050406030204" charset="0"/>
                              <a:sym typeface="+mn-ea"/>
                            </a:rPr>
                            <m:t>𝐣</m:t>
                          </m:r>
                        </m:sub>
                      </m:sSub>
                    </m:oMath>
                  </m:oMathPara>
                </a14:m>
                <a:endParaRPr lang="zh-CN" altLang="en-US" sz="2000" b="1" dirty="0">
                  <a:latin typeface="FZDaHei-B02S" panose="02000000000000000000" charset="-122"/>
                  <a:ea typeface="FZDaHei-B02S" panose="02000000000000000000" charset="-122"/>
                  <a:cs typeface="FZDaHei-B02S" panose="02000000000000000000" charset="-122"/>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4234815" y="1696085"/>
                <a:ext cx="3665855" cy="461010"/>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文本框 7"/>
          <p:cNvSpPr txBox="1"/>
          <p:nvPr/>
        </p:nvSpPr>
        <p:spPr>
          <a:xfrm>
            <a:off x="310515" y="2362200"/>
            <a:ext cx="4102100" cy="3630930"/>
          </a:xfrm>
          <a:prstGeom prst="rect">
            <a:avLst/>
          </a:prstGeom>
          <a:noFill/>
        </p:spPr>
        <p:txBody>
          <a:bodyPr wrap="square" rtlCol="0" anchor="t">
            <a:spAutoFit/>
          </a:bodyPr>
          <a:p>
            <a:pPr algn="just" fontAlgn="auto">
              <a:lnSpc>
                <a:spcPct val="110000"/>
              </a:lnSpc>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图11(a) 中展示了考虑期刊规模参数后，期刊规模和引用网络边权重之间的相关度，图11(b) 则展示的是不考虑期刊规模参数的模型</a:t>
            </a:r>
            <a:r>
              <a:rPr lang="zh-CN" sz="2000" dirty="0">
                <a:latin typeface="Cambria Math" panose="02040503050406030204" charset="0"/>
                <a:ea typeface="Microsoft YaHei UI" panose="020B0503020204020204" charset="-122"/>
                <a:cs typeface="Cambria Math" panose="02040503050406030204" charset="0"/>
                <a:sym typeface="+mn-ea"/>
              </a:rPr>
              <a:t>。</a:t>
            </a:r>
            <a:endParaRPr lang="zh-CN" sz="2000" dirty="0">
              <a:latin typeface="Cambria Math" panose="02040503050406030204" charset="0"/>
              <a:ea typeface="Microsoft YaHei UI" panose="020B0503020204020204" charset="-122"/>
              <a:cs typeface="Cambria Math" panose="02040503050406030204" charset="0"/>
              <a:sym typeface="+mn-ea"/>
            </a:endParaRPr>
          </a:p>
          <a:p>
            <a:pPr algn="just" fontAlgn="auto">
              <a:lnSpc>
                <a:spcPct val="110000"/>
              </a:lnSpc>
              <a:spcAft>
                <a:spcPts val="600"/>
              </a:spcAft>
            </a:pPr>
            <a:r>
              <a:rPr lang="zh-CN" sz="2000" dirty="0">
                <a:latin typeface="Cambria Math" panose="02040503050406030204" charset="0"/>
                <a:ea typeface="Microsoft YaHei UI" panose="020B0503020204020204" charset="-122"/>
                <a:cs typeface="Cambria Math" panose="02040503050406030204" charset="0"/>
                <a:sym typeface="+mn-ea"/>
              </a:rPr>
              <a:t> </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可以看到，在考虑了期刊规模参数后，</a:t>
            </a:r>
            <a:r>
              <a:rPr sz="2000" b="1" dirty="0">
                <a:latin typeface="Cambria Math" panose="02040503050406030204" charset="0"/>
                <a:ea typeface="Microsoft YaHei UI" panose="020B0503020204020204" charset="-122"/>
                <a:cs typeface="Cambria Math" panose="02040503050406030204" charset="0"/>
                <a:sym typeface="+mn-ea"/>
              </a:rPr>
              <a:t>边权重和总引用数之间的相关性明显下降，但和总文章数的相关性得到一定的保持。</a:t>
            </a:r>
            <a:endParaRPr sz="2000" dirty="0">
              <a:latin typeface="Cambria Math" panose="02040503050406030204" charset="0"/>
              <a:ea typeface="Microsoft YaHei UI" panose="020B0503020204020204" charset="-122"/>
              <a:cs typeface="Cambria Math" panose="02040503050406030204" charset="0"/>
              <a:sym typeface="+mn-ea"/>
            </a:endParaRPr>
          </a:p>
          <a:p>
            <a:pPr algn="just" fontAlgn="auto">
              <a:lnSpc>
                <a:spcPct val="110000"/>
              </a:lnSpc>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综合考虑之下，考虑期刊规模参数的是更好的模型。</a:t>
            </a:r>
            <a:endParaRPr sz="2000" dirty="0">
              <a:latin typeface="Cambria Math" panose="02040503050406030204" charset="0"/>
              <a:ea typeface="Microsoft YaHei UI" panose="020B0503020204020204" charset="-122"/>
              <a:cs typeface="Cambria Math" panose="02040503050406030204" charset="0"/>
              <a:sym typeface="+mn-ea"/>
            </a:endParaRPr>
          </a:p>
        </p:txBody>
      </p:sp>
    </p:spTree>
  </p:cSld>
  <p:clrMapOvr>
    <a:masterClrMapping/>
  </p:clrMapOvr>
  <p:transition advTm="30314"/>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01930" y="71120"/>
            <a:ext cx="11748770" cy="1023620"/>
            <a:chOff x="318" y="112"/>
            <a:chExt cx="18502" cy="1612"/>
          </a:xfrm>
        </p:grpSpPr>
        <p:grpSp>
          <p:nvGrpSpPr>
            <p:cNvPr id="23" name="组合 22"/>
            <p:cNvGrpSpPr/>
            <p:nvPr/>
          </p:nvGrpSpPr>
          <p:grpSpPr>
            <a:xfrm>
              <a:off x="318" y="112"/>
              <a:ext cx="18502" cy="1612"/>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grpSp>
        </p:grpSp>
        <p:sp>
          <p:nvSpPr>
            <p:cNvPr id="10" name="object 7"/>
            <p:cNvSpPr txBox="1">
              <a:spLocks noGrp="1"/>
            </p:cNvSpPr>
            <p:nvPr/>
          </p:nvSpPr>
          <p:spPr>
            <a:xfrm>
              <a:off x="481" y="841"/>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4.3</a:t>
              </a:r>
              <a:r>
                <a:rPr sz="3200" b="1" spc="-50" dirty="0">
                  <a:solidFill>
                    <a:schemeClr val="tx1"/>
                  </a:solidFill>
                  <a:effectLst/>
                  <a:latin typeface="Cambria Math" panose="02040503050406030204" charset="0"/>
                  <a:cs typeface="Cambria Math" panose="02040503050406030204" charset="0"/>
                </a:rPr>
                <a:t> Task </a:t>
              </a:r>
              <a:r>
                <a:rPr lang="en-US" sz="3200" b="1" spc="-50" dirty="0">
                  <a:solidFill>
                    <a:schemeClr val="tx1"/>
                  </a:solidFill>
                  <a:effectLst/>
                  <a:latin typeface="Cambria Math" panose="02040503050406030204" charset="0"/>
                  <a:cs typeface="Cambria Math" panose="02040503050406030204" charset="0"/>
                </a:rPr>
                <a:t>3 —— 规模参数对模型结果的影响分析</a:t>
              </a:r>
              <a:endParaRPr lang="en-US" sz="3200" b="1" spc="-50" dirty="0">
                <a:solidFill>
                  <a:schemeClr val="tx1"/>
                </a:solidFill>
                <a:effectLst/>
                <a:latin typeface="Cambria Math" panose="02040503050406030204" charset="0"/>
                <a:cs typeface="Cambria Math" panose="02040503050406030204" charset="0"/>
              </a:endParaRPr>
            </a:p>
          </p:txBody>
        </p:sp>
      </p:grpSp>
      <p:sp>
        <p:nvSpPr>
          <p:cNvPr id="5" name="文本框 4"/>
          <p:cNvSpPr txBox="1"/>
          <p:nvPr/>
        </p:nvSpPr>
        <p:spPr>
          <a:xfrm>
            <a:off x="332740" y="1219200"/>
            <a:ext cx="10960735" cy="429895"/>
          </a:xfrm>
          <a:prstGeom prst="rect">
            <a:avLst/>
          </a:prstGeom>
          <a:noFill/>
        </p:spPr>
        <p:txBody>
          <a:bodyPr wrap="square" rtlCol="0" anchor="t">
            <a:spAutoFit/>
          </a:bodyPr>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为了研究期刊规模参数对</a:t>
            </a:r>
            <a:r>
              <a:rPr lang="en-US" sz="2000" dirty="0">
                <a:latin typeface="Cambria Math" panose="02040503050406030204" charset="0"/>
                <a:ea typeface="Microsoft YaHei UI" panose="020B0503020204020204" charset="-122"/>
                <a:cs typeface="Cambria Math" panose="02040503050406030204" charset="0"/>
                <a:sym typeface="+mn-ea"/>
              </a:rPr>
              <a:t> JournalRank </a:t>
            </a:r>
            <a:r>
              <a:rPr sz="2000" dirty="0">
                <a:latin typeface="Cambria Math" panose="02040503050406030204" charset="0"/>
                <a:ea typeface="Microsoft YaHei UI" panose="020B0503020204020204" charset="-122"/>
                <a:cs typeface="Cambria Math" panose="02040503050406030204" charset="0"/>
                <a:sym typeface="+mn-ea"/>
              </a:rPr>
              <a:t>的</a:t>
            </a:r>
            <a:r>
              <a:rPr lang="zh-CN" sz="2000" dirty="0">
                <a:latin typeface="Cambria Math" panose="02040503050406030204" charset="0"/>
                <a:ea typeface="Microsoft YaHei UI" panose="020B0503020204020204" charset="-122"/>
                <a:cs typeface="Cambria Math" panose="02040503050406030204" charset="0"/>
                <a:sym typeface="+mn-ea"/>
              </a:rPr>
              <a:t>具体</a:t>
            </a:r>
            <a:r>
              <a:rPr sz="2000" dirty="0">
                <a:latin typeface="Cambria Math" panose="02040503050406030204" charset="0"/>
                <a:ea typeface="Microsoft YaHei UI" panose="020B0503020204020204" charset="-122"/>
                <a:cs typeface="Cambria Math" panose="02040503050406030204" charset="0"/>
                <a:sym typeface="+mn-ea"/>
              </a:rPr>
              <a:t>影响，我们使用下面的式子作为新的网络权重：</a:t>
            </a:r>
            <a:endParaRPr sz="2000" dirty="0">
              <a:latin typeface="Cambria Math" panose="02040503050406030204" charset="0"/>
              <a:ea typeface="Microsoft YaHei UI" panose="020B0503020204020204" charset="-122"/>
              <a:cs typeface="Cambria Math" panose="02040503050406030204" charset="0"/>
              <a:sym typeface="+mn-ea"/>
            </a:endParaRPr>
          </a:p>
        </p:txBody>
      </p:sp>
      <p:sp>
        <p:nvSpPr>
          <p:cNvPr id="8" name="文本框 7"/>
          <p:cNvSpPr txBox="1"/>
          <p:nvPr/>
        </p:nvSpPr>
        <p:spPr>
          <a:xfrm>
            <a:off x="310515" y="2209800"/>
            <a:ext cx="6334760" cy="3215005"/>
          </a:xfrm>
          <a:prstGeom prst="rect">
            <a:avLst/>
          </a:prstGeom>
          <a:noFill/>
        </p:spPr>
        <p:txBody>
          <a:bodyPr wrap="square" rtlCol="0" anchor="t">
            <a:spAutoFit/>
          </a:bodyPr>
          <a:p>
            <a:pPr algn="just" fontAlgn="auto">
              <a:lnSpc>
                <a:spcPct val="110000"/>
              </a:lnSpc>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它和原模型的结果对照如图</a:t>
            </a: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12</a:t>
            </a: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所示</a:t>
            </a:r>
            <a:r>
              <a:rPr lang="zh-CN" sz="2000" dirty="0">
                <a:latin typeface="Cambria Math" panose="02040503050406030204" charset="0"/>
                <a:ea typeface="Microsoft YaHei UI" panose="020B0503020204020204" charset="-122"/>
                <a:cs typeface="Cambria Math" panose="02040503050406030204" charset="0"/>
                <a:sym typeface="+mn-ea"/>
              </a:rPr>
              <a:t>，某些期刊的排名会发生剧烈的变化，下面我们结合</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sz="2000" dirty="0">
                <a:latin typeface="Cambria Math" panose="02040503050406030204" charset="0"/>
                <a:ea typeface="Microsoft YaHei UI" panose="020B0503020204020204" charset="-122"/>
                <a:cs typeface="Cambria Math" panose="02040503050406030204" charset="0"/>
                <a:sym typeface="+mn-ea"/>
              </a:rPr>
              <a:t>NPJ-MICROGRAVITY</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sz="2000" dirty="0">
                <a:latin typeface="Cambria Math" panose="02040503050406030204" charset="0"/>
                <a:ea typeface="Microsoft YaHei UI" panose="020B0503020204020204" charset="-122"/>
                <a:cs typeface="Cambria Math" panose="02040503050406030204" charset="0"/>
                <a:sym typeface="+mn-ea"/>
              </a:rPr>
              <a:t>期刊的例子来进行原因说明。</a:t>
            </a:r>
            <a:endParaRPr lang="zh-CN" sz="2000" dirty="0">
              <a:latin typeface="Cambria Math" panose="02040503050406030204" charset="0"/>
              <a:ea typeface="Microsoft YaHei UI" panose="020B0503020204020204" charset="-122"/>
              <a:cs typeface="Cambria Math" panose="02040503050406030204" charset="0"/>
              <a:sym typeface="+mn-ea"/>
            </a:endParaRPr>
          </a:p>
          <a:p>
            <a:pPr algn="just" fontAlgn="auto">
              <a:lnSpc>
                <a:spcPct val="110000"/>
              </a:lnSpc>
              <a:spcAft>
                <a:spcPts val="600"/>
              </a:spcAft>
            </a:pP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从表</a:t>
            </a:r>
            <a:r>
              <a:rPr lang="en-US" altLang="zh-CN" sz="2000" dirty="0">
                <a:latin typeface="Cambria Math" panose="02040503050406030204" charset="0"/>
                <a:ea typeface="Microsoft YaHei UI" panose="020B0503020204020204" charset="-122"/>
                <a:cs typeface="Cambria Math" panose="02040503050406030204" charset="0"/>
                <a:sym typeface="+mn-ea"/>
              </a:rPr>
              <a:t>6可以看到在考虑了规模等因素后，NPJ 的 JournalRank 排名显著上升。</a:t>
            </a:r>
            <a:r>
              <a:rPr lang="zh-CN" altLang="en-US" sz="2000" dirty="0">
                <a:latin typeface="Cambria Math" panose="02040503050406030204" charset="0"/>
                <a:ea typeface="Microsoft YaHei UI" panose="020B0503020204020204" charset="-122"/>
                <a:cs typeface="Cambria Math" panose="02040503050406030204" charset="0"/>
                <a:sym typeface="+mn-ea"/>
              </a:rPr>
              <a:t>这是因为</a:t>
            </a:r>
            <a:r>
              <a:rPr lang="en-US" altLang="zh-CN" sz="2000" dirty="0">
                <a:latin typeface="Cambria Math" panose="02040503050406030204" charset="0"/>
                <a:ea typeface="Microsoft YaHei UI" panose="020B0503020204020204" charset="-122"/>
                <a:cs typeface="Cambria Math" panose="02040503050406030204" charset="0"/>
                <a:sym typeface="+mn-ea"/>
              </a:rPr>
              <a:t>相比于平均发文数 835.390625，NPJ 的发文数量很少，</a:t>
            </a:r>
            <a:r>
              <a:rPr lang="zh-CN" altLang="en-US" sz="2000" dirty="0">
                <a:latin typeface="Cambria Math" panose="02040503050406030204" charset="0"/>
                <a:ea typeface="Microsoft YaHei UI" panose="020B0503020204020204" charset="-122"/>
                <a:cs typeface="Cambria Math" panose="02040503050406030204" charset="0"/>
                <a:sym typeface="+mn-ea"/>
              </a:rPr>
              <a:t>只有</a:t>
            </a:r>
            <a:r>
              <a:rPr lang="en-US" altLang="zh-CN" sz="2000" dirty="0">
                <a:latin typeface="Cambria Math" panose="02040503050406030204" charset="0"/>
                <a:ea typeface="Microsoft YaHei UI" panose="020B0503020204020204" charset="-122"/>
                <a:cs typeface="Cambria Math" panose="02040503050406030204" charset="0"/>
                <a:sym typeface="+mn-ea"/>
              </a:rPr>
              <a:t> 28 </a:t>
            </a:r>
            <a:r>
              <a:rPr lang="zh-CN" altLang="en-US" sz="2000" dirty="0">
                <a:latin typeface="Cambria Math" panose="02040503050406030204" charset="0"/>
                <a:ea typeface="Microsoft YaHei UI" panose="020B0503020204020204" charset="-122"/>
                <a:cs typeface="Cambria Math" panose="02040503050406030204" charset="0"/>
                <a:sym typeface="+mn-ea"/>
              </a:rPr>
              <a:t>篇，</a:t>
            </a:r>
            <a:r>
              <a:rPr lang="en-US" altLang="zh-CN" sz="2000" b="1" dirty="0">
                <a:latin typeface="Cambria Math" panose="02040503050406030204" charset="0"/>
                <a:ea typeface="Microsoft YaHei UI" panose="020B0503020204020204" charset="-122"/>
                <a:cs typeface="Cambria Math" panose="02040503050406030204" charset="0"/>
                <a:sym typeface="+mn-ea"/>
              </a:rPr>
              <a:t>如果不考虑期刊本身的规模</a:t>
            </a:r>
            <a:r>
              <a:rPr lang="en-US" altLang="zh-CN" sz="2000" dirty="0">
                <a:latin typeface="Cambria Math" panose="02040503050406030204" charset="0"/>
                <a:ea typeface="Microsoft YaHei UI" panose="020B0503020204020204" charset="-122"/>
                <a:cs typeface="Cambria Math" panose="02040503050406030204" charset="0"/>
                <a:sym typeface="+mn-ea"/>
              </a:rPr>
              <a:t>，则 JournalRank 算法会</a:t>
            </a:r>
            <a:r>
              <a:rPr lang="en-US" altLang="zh-CN" sz="2000" b="1" dirty="0">
                <a:latin typeface="Cambria Math" panose="02040503050406030204" charset="0"/>
                <a:ea typeface="Microsoft YaHei UI" panose="020B0503020204020204" charset="-122"/>
                <a:cs typeface="Cambria Math" panose="02040503050406030204" charset="0"/>
                <a:sym typeface="+mn-ea"/>
              </a:rPr>
              <a:t>更倾向于给发文数量多的大刊更高的评分</a:t>
            </a:r>
            <a:r>
              <a:rPr lang="en-US" altLang="zh-CN" sz="2000" dirty="0">
                <a:latin typeface="Cambria Math" panose="02040503050406030204" charset="0"/>
                <a:ea typeface="Microsoft YaHei UI" panose="020B0503020204020204" charset="-122"/>
                <a:cs typeface="Cambria Math" panose="02040503050406030204" charset="0"/>
                <a:sym typeface="+mn-ea"/>
              </a:rPr>
              <a:t>，而忽视了其期刊中文章的平均质量。</a:t>
            </a:r>
            <a:endParaRPr lang="zh-CN" sz="2000" dirty="0">
              <a:latin typeface="Cambria Math" panose="02040503050406030204" charset="0"/>
              <a:ea typeface="Microsoft YaHei UI" panose="020B0503020204020204" charset="-122"/>
              <a:cs typeface="Cambria Math" panose="02040503050406030204" charset="0"/>
              <a:sym typeface="+mn-ea"/>
            </a:endParaRPr>
          </a:p>
        </p:txBody>
      </p:sp>
      <p:pic>
        <p:nvPicPr>
          <p:cNvPr id="3" name="图片 2"/>
          <p:cNvPicPr>
            <a:picLocks noChangeAspect="1"/>
          </p:cNvPicPr>
          <p:nvPr/>
        </p:nvPicPr>
        <p:blipFill>
          <a:blip r:embed="rId3"/>
          <a:stretch>
            <a:fillRect/>
          </a:stretch>
        </p:blipFill>
        <p:spPr>
          <a:xfrm>
            <a:off x="838200" y="1694815"/>
            <a:ext cx="5736590" cy="444500"/>
          </a:xfrm>
          <a:prstGeom prst="rect">
            <a:avLst/>
          </a:prstGeom>
        </p:spPr>
      </p:pic>
      <p:pic>
        <p:nvPicPr>
          <p:cNvPr id="4" name="图片 3"/>
          <p:cNvPicPr>
            <a:picLocks noChangeAspect="1"/>
          </p:cNvPicPr>
          <p:nvPr/>
        </p:nvPicPr>
        <p:blipFill>
          <a:blip r:embed="rId4"/>
          <a:stretch>
            <a:fillRect/>
          </a:stretch>
        </p:blipFill>
        <p:spPr>
          <a:xfrm>
            <a:off x="7010400" y="2139315"/>
            <a:ext cx="4971415" cy="2894965"/>
          </a:xfrm>
          <a:prstGeom prst="rect">
            <a:avLst/>
          </a:prstGeom>
        </p:spPr>
      </p:pic>
      <p:grpSp>
        <p:nvGrpSpPr>
          <p:cNvPr id="12" name="组合 11"/>
          <p:cNvGrpSpPr/>
          <p:nvPr/>
        </p:nvGrpSpPr>
        <p:grpSpPr>
          <a:xfrm>
            <a:off x="1604645" y="5426710"/>
            <a:ext cx="9306560" cy="1431290"/>
            <a:chOff x="2041" y="8244"/>
            <a:chExt cx="15390" cy="2556"/>
          </a:xfrm>
        </p:grpSpPr>
        <p:pic>
          <p:nvPicPr>
            <p:cNvPr id="6" name="图片 5"/>
            <p:cNvPicPr>
              <a:picLocks noChangeAspect="1"/>
            </p:cNvPicPr>
            <p:nvPr/>
          </p:nvPicPr>
          <p:blipFill>
            <a:blip r:embed="rId5"/>
            <a:stretch>
              <a:fillRect/>
            </a:stretch>
          </p:blipFill>
          <p:spPr>
            <a:xfrm>
              <a:off x="2041" y="8244"/>
              <a:ext cx="15390" cy="2556"/>
            </a:xfrm>
            <a:prstGeom prst="rect">
              <a:avLst/>
            </a:prstGeom>
          </p:spPr>
        </p:pic>
        <p:sp>
          <p:nvSpPr>
            <p:cNvPr id="11" name="矩形 10"/>
            <p:cNvSpPr/>
            <p:nvPr/>
          </p:nvSpPr>
          <p:spPr>
            <a:xfrm>
              <a:off x="14956" y="9721"/>
              <a:ext cx="800" cy="810"/>
            </a:xfrm>
            <a:prstGeom prst="rect">
              <a:avLst/>
            </a:prstGeom>
            <a:noFill/>
            <a:ln w="317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矩形 8"/>
            <p:cNvSpPr/>
            <p:nvPr/>
          </p:nvSpPr>
          <p:spPr>
            <a:xfrm>
              <a:off x="4800" y="9721"/>
              <a:ext cx="1752" cy="810"/>
            </a:xfrm>
            <a:prstGeom prst="rect">
              <a:avLst/>
            </a:prstGeom>
            <a:noFill/>
            <a:ln w="317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spTree>
  </p:cSld>
  <p:clrMapOvr>
    <a:masterClrMapping/>
  </p:clrMapOvr>
  <p:transition advTm="37024"/>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45610" y="6129654"/>
            <a:ext cx="3698875" cy="505460"/>
          </a:xfrm>
          <a:prstGeom prst="rect">
            <a:avLst/>
          </a:prstGeom>
        </p:spPr>
        <p:txBody>
          <a:bodyPr vert="horz" wrap="square" lIns="0" tIns="13335" rIns="0" bIns="0" rtlCol="0">
            <a:spAutoFit/>
          </a:bodyPr>
          <a:lstStyle/>
          <a:p>
            <a:pPr marL="12700">
              <a:lnSpc>
                <a:spcPct val="100000"/>
              </a:lnSpc>
              <a:spcBef>
                <a:spcPts val="105"/>
              </a:spcBef>
            </a:pPr>
            <a:r>
              <a:rPr sz="3200" b="1" dirty="0">
                <a:latin typeface="SimHei" panose="02010609060101010101" charset="-122"/>
                <a:cs typeface="SimHei" panose="02010609060101010101" charset="-122"/>
              </a:rPr>
              <a:t>欢迎大家批评指正</a:t>
            </a:r>
            <a:r>
              <a:rPr sz="3200" b="1" spc="-10" dirty="0">
                <a:latin typeface="SimHei" panose="02010609060101010101" charset="-122"/>
                <a:cs typeface="SimHei" panose="02010609060101010101" charset="-122"/>
              </a:rPr>
              <a:t>！</a:t>
            </a:r>
            <a:endParaRPr sz="3200">
              <a:latin typeface="SimHei" panose="02010609060101010101" charset="-122"/>
              <a:cs typeface="SimHei" panose="02010609060101010101" charset="-122"/>
            </a:endParaRPr>
          </a:p>
        </p:txBody>
      </p:sp>
      <p:pic>
        <p:nvPicPr>
          <p:cNvPr id="5" name="图片 4" descr="spacex-530583-unsplash"/>
          <p:cNvPicPr>
            <a:picLocks noChangeAspect="1"/>
          </p:cNvPicPr>
          <p:nvPr/>
        </p:nvPicPr>
        <p:blipFill>
          <a:blip r:embed="rId1"/>
          <a:srcRect b="8297"/>
          <a:stretch>
            <a:fillRect/>
          </a:stretch>
        </p:blipFill>
        <p:spPr>
          <a:xfrm>
            <a:off x="635" y="-228600"/>
            <a:ext cx="12191365" cy="6209665"/>
          </a:xfrm>
          <a:prstGeom prst="rect">
            <a:avLst/>
          </a:prstGeom>
        </p:spPr>
      </p:pic>
    </p:spTree>
  </p:cSld>
  <p:clrMapOvr>
    <a:masterClrMapping/>
  </p:clrMapOvr>
  <p:transition advTm="4074"/>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5755" y="1218565"/>
            <a:ext cx="11442065" cy="1145540"/>
          </a:xfrm>
          <a:prstGeom prst="rect">
            <a:avLst/>
          </a:prstGeom>
          <a:noFill/>
        </p:spPr>
        <p:txBody>
          <a:bodyPr wrap="square" rtlCol="0" anchor="t">
            <a:spAutoFit/>
          </a:bodyPr>
          <a:lstStyle/>
          <a:p>
            <a:pPr algn="just" fontAlgn="auto">
              <a:lnSpc>
                <a:spcPct val="110000"/>
              </a:lnSpc>
              <a:spcAft>
                <a:spcPts val="3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学术期刊的分级与评价、相似性的度量与刻画、区分与聚类是一类重要的研究方向。</a:t>
            </a:r>
            <a:endParaRPr sz="2000" dirty="0">
              <a:latin typeface="Cambria Math" panose="02040503050406030204" charset="0"/>
              <a:ea typeface="Microsoft YaHei UI" panose="020B0503020204020204" charset="-122"/>
              <a:cs typeface="Cambria Math" panose="02040503050406030204" charset="0"/>
              <a:sym typeface="+mn-ea"/>
            </a:endParaRPr>
          </a:p>
          <a:p>
            <a:pPr algn="just" fontAlgn="auto">
              <a:lnSpc>
                <a:spcPct val="110000"/>
              </a:lnSpc>
              <a:spcAft>
                <a:spcPts val="3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Garfield 模型及一些前人的研究在一定程度上解决了衡量学术期刊间关联程度的问题</a:t>
            </a:r>
            <a:r>
              <a:rPr lang="zh-CN" sz="2000" dirty="0">
                <a:latin typeface="Cambria Math" panose="02040503050406030204" charset="0"/>
                <a:ea typeface="Microsoft YaHei UI" panose="020B0503020204020204" charset="-122"/>
                <a:cs typeface="Cambria Math" panose="02040503050406030204" charset="0"/>
                <a:sym typeface="+mn-ea"/>
              </a:rPr>
              <a:t>，</a:t>
            </a:r>
            <a:r>
              <a:rPr lang="zh-CN" altLang="en-US" sz="2000" dirty="0">
                <a:latin typeface="Cambria Math" panose="02040503050406030204" charset="0"/>
                <a:ea typeface="Microsoft YaHei UI" panose="020B0503020204020204" charset="-122"/>
                <a:cs typeface="Cambria Math" panose="02040503050406030204" charset="0"/>
                <a:sym typeface="+mn-ea"/>
              </a:rPr>
              <a:t>他们的模型由以下式子定义期刊之间的</a:t>
            </a:r>
            <a:r>
              <a:rPr lang="zh-CN" altLang="en-US" sz="2000" b="1" dirty="0">
                <a:latin typeface="Cambria Math" panose="02040503050406030204" charset="0"/>
                <a:ea typeface="Microsoft YaHei UI" panose="020B0503020204020204" charset="-122"/>
                <a:cs typeface="Cambria Math" panose="02040503050406030204" charset="0"/>
                <a:sym typeface="+mn-ea"/>
              </a:rPr>
              <a:t>关联度指标</a:t>
            </a:r>
            <a:r>
              <a:rPr lang="zh-CN" altLang="en-US" sz="2000" dirty="0">
                <a:latin typeface="Cambria Math" panose="02040503050406030204" charset="0"/>
                <a:ea typeface="Microsoft YaHei UI" panose="020B0503020204020204" charset="-122"/>
                <a:cs typeface="Cambria Math" panose="02040503050406030204" charset="0"/>
                <a:sym typeface="+mn-ea"/>
              </a:rPr>
              <a:t>：</a:t>
            </a:r>
            <a:endParaRPr sz="2000" dirty="0">
              <a:latin typeface="Cambria Math" panose="02040503050406030204" charset="0"/>
              <a:ea typeface="Microsoft YaHei UI" panose="020B0503020204020204" charset="-122"/>
              <a:cs typeface="Cambria Math" panose="02040503050406030204" charset="0"/>
              <a:sym typeface="+mn-ea"/>
            </a:endParaRPr>
          </a:p>
        </p:txBody>
      </p:sp>
      <p:grpSp>
        <p:nvGrpSpPr>
          <p:cNvPr id="23" name="组合 22"/>
          <p:cNvGrpSpPr/>
          <p:nvPr/>
        </p:nvGrpSpPr>
        <p:grpSpPr>
          <a:xfrm>
            <a:off x="201930" y="71120"/>
            <a:ext cx="11748770" cy="1023620"/>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grpSp>
            <p:nvGrpSpPr>
              <p:cNvPr id="21" name="组合 20"/>
              <p:cNvGrpSpPr/>
              <p:nvPr/>
            </p:nvGrpSpPr>
            <p:grpSpPr>
              <a:xfrm>
                <a:off x="390" y="849"/>
                <a:ext cx="18142" cy="883"/>
                <a:chOff x="390" y="849"/>
                <a:chExt cx="18142" cy="883"/>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sp>
              <p:nvSpPr>
                <p:cNvPr id="14" name="object 7"/>
                <p:cNvSpPr txBox="1">
                  <a:spLocks noGrp="1"/>
                </p:cNvSpPr>
                <p:nvPr/>
              </p:nvSpPr>
              <p:spPr>
                <a:xfrm>
                  <a:off x="501" y="84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sz="3200" b="1" spc="-5" dirty="0">
                      <a:solidFill>
                        <a:schemeClr val="tx1"/>
                      </a:solidFill>
                      <a:effectLst/>
                      <a:latin typeface="Cambria Math" panose="02040503050406030204" charset="0"/>
                      <a:cs typeface="Cambria Math" panose="02040503050406030204" charset="0"/>
                    </a:rPr>
                    <a:t>1</a:t>
                  </a:r>
                  <a:r>
                    <a:rPr lang="en-US" sz="3200" b="1" spc="-5" dirty="0">
                      <a:solidFill>
                        <a:schemeClr val="tx1"/>
                      </a:solidFill>
                      <a:effectLst/>
                      <a:latin typeface="Cambria Math" panose="02040503050406030204" charset="0"/>
                      <a:cs typeface="Cambria Math" panose="02040503050406030204" charset="0"/>
                    </a:rPr>
                    <a:t>.1</a:t>
                  </a:r>
                  <a:r>
                    <a:rPr sz="3200" b="1" spc="-50" dirty="0">
                      <a:solidFill>
                        <a:schemeClr val="tx1"/>
                      </a:solidFill>
                      <a:effectLst/>
                      <a:latin typeface="Cambria Math" panose="02040503050406030204" charset="0"/>
                      <a:cs typeface="Cambria Math" panose="02040503050406030204" charset="0"/>
                    </a:rPr>
                    <a:t> </a:t>
                  </a:r>
                  <a:r>
                    <a:rPr lang="en-US" sz="3200" b="1" spc="-50" dirty="0">
                      <a:solidFill>
                        <a:schemeClr val="tx1"/>
                      </a:solidFill>
                      <a:effectLst/>
                      <a:latin typeface="Cambria Math" panose="02040503050406030204" charset="0"/>
                      <a:cs typeface="Cambria Math" panose="02040503050406030204" charset="0"/>
                    </a:rPr>
                    <a:t>Background —— Garfield Model</a:t>
                  </a:r>
                  <a:endParaRPr lang="en-US" sz="3200" b="1" spc="-50" dirty="0">
                    <a:solidFill>
                      <a:schemeClr val="tx1"/>
                    </a:solidFill>
                    <a:effectLst/>
                    <a:latin typeface="Cambria Math" panose="02040503050406030204" charset="0"/>
                    <a:cs typeface="Cambria Math" panose="02040503050406030204" charset="0"/>
                  </a:endParaRPr>
                </a:p>
              </p:txBody>
            </p:sp>
          </p:grpSp>
        </p:grpSp>
      </p:grpSp>
      <p:pic>
        <p:nvPicPr>
          <p:cNvPr id="4" name="图片 3"/>
          <p:cNvPicPr>
            <a:picLocks noChangeAspect="1"/>
          </p:cNvPicPr>
          <p:nvPr/>
        </p:nvPicPr>
        <p:blipFill>
          <a:blip r:embed="rId3"/>
          <a:stretch>
            <a:fillRect/>
          </a:stretch>
        </p:blipFill>
        <p:spPr>
          <a:xfrm>
            <a:off x="3201035" y="2428875"/>
            <a:ext cx="5817870" cy="795020"/>
          </a:xfrm>
          <a:prstGeom prst="rect">
            <a:avLst/>
          </a:prstGeom>
        </p:spPr>
      </p:pic>
      <p:sp>
        <p:nvSpPr>
          <p:cNvPr id="9" name="文本框 8"/>
          <p:cNvSpPr txBox="1"/>
          <p:nvPr/>
        </p:nvSpPr>
        <p:spPr>
          <a:xfrm>
            <a:off x="398145" y="5105400"/>
            <a:ext cx="10289540" cy="1574165"/>
          </a:xfrm>
          <a:prstGeom prst="rect">
            <a:avLst/>
          </a:prstGeom>
          <a:noFill/>
        </p:spPr>
        <p:txBody>
          <a:bodyPr wrap="square" rtlCol="0" anchor="t">
            <a:spAutoFit/>
          </a:bodyPr>
          <a:p>
            <a:pPr algn="just" fontAlgn="auto">
              <a:lnSpc>
                <a:spcPct val="110000"/>
              </a:lnSpc>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但是本研究认为</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Garfield </a:t>
            </a:r>
            <a:r>
              <a:rPr lang="zh-CN" altLang="en-US" sz="2000" dirty="0">
                <a:latin typeface="Cambria Math" panose="02040503050406030204" charset="0"/>
                <a:ea typeface="Microsoft YaHei UI" panose="020B0503020204020204" charset="-122"/>
                <a:cs typeface="Cambria Math" panose="02040503050406030204" charset="0"/>
                <a:sym typeface="+mn-ea"/>
              </a:rPr>
              <a:t>模型也存在下面几个问题：</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dirty="0">
                <a:latin typeface="Cambria Math" panose="02040503050406030204" charset="0"/>
                <a:ea typeface="Microsoft YaHei UI" panose="020B0503020204020204" charset="-122"/>
                <a:cs typeface="Cambria Math" panose="02040503050406030204" charset="0"/>
                <a:sym typeface="+mn-ea"/>
              </a:rPr>
              <a:t>1.  在引用量衡量方面，Garfield</a:t>
            </a:r>
            <a:r>
              <a:rPr lang="en-US" dirty="0">
                <a:latin typeface="Cambria Math" panose="02040503050406030204" charset="0"/>
                <a:ea typeface="Microsoft YaHei UI" panose="020B0503020204020204" charset="-122"/>
                <a:cs typeface="Cambria Math" panose="02040503050406030204" charset="0"/>
                <a:sym typeface="+mn-ea"/>
              </a:rPr>
              <a:t> </a:t>
            </a:r>
            <a:r>
              <a:rPr dirty="0">
                <a:latin typeface="Cambria Math" panose="02040503050406030204" charset="0"/>
                <a:ea typeface="Microsoft YaHei UI" panose="020B0503020204020204" charset="-122"/>
                <a:cs typeface="Cambria Math" panose="02040503050406030204" charset="0"/>
                <a:sym typeface="+mn-ea"/>
              </a:rPr>
              <a:t>模型认为</a:t>
            </a:r>
            <a:r>
              <a:rPr lang="zh-CN" dirty="0">
                <a:latin typeface="Cambria Math" panose="02040503050406030204" charset="0"/>
                <a:ea typeface="Microsoft YaHei UI" panose="020B0503020204020204" charset="-122"/>
                <a:cs typeface="Cambria Math" panose="02040503050406030204" charset="0"/>
                <a:sym typeface="+mn-ea"/>
              </a:rPr>
              <a:t>引用和被引是等价的，无法避免小期刊</a:t>
            </a:r>
            <a:r>
              <a:rPr lang="en-US" altLang="zh-CN" dirty="0">
                <a:latin typeface="Cambria Math" panose="02040503050406030204" charset="0"/>
                <a:ea typeface="Microsoft YaHei UI" panose="020B0503020204020204" charset="-122"/>
                <a:cs typeface="Cambria Math" panose="02040503050406030204" charset="0"/>
                <a:sym typeface="+mn-ea"/>
              </a:rPr>
              <a:t> “</a:t>
            </a:r>
            <a:r>
              <a:rPr lang="zh-CN" altLang="en-US" dirty="0">
                <a:latin typeface="Cambria Math" panose="02040503050406030204" charset="0"/>
                <a:ea typeface="Microsoft YaHei UI" panose="020B0503020204020204" charset="-122"/>
                <a:cs typeface="Cambria Math" panose="02040503050406030204" charset="0"/>
                <a:sym typeface="+mn-ea"/>
              </a:rPr>
              <a:t>抱大腿</a:t>
            </a:r>
            <a:r>
              <a:rPr lang="en-US" altLang="zh-CN" dirty="0">
                <a:latin typeface="Cambria Math" panose="02040503050406030204" charset="0"/>
                <a:ea typeface="Microsoft YaHei UI" panose="020B0503020204020204" charset="-122"/>
                <a:cs typeface="Cambria Math" panose="02040503050406030204" charset="0"/>
                <a:sym typeface="+mn-ea"/>
              </a:rPr>
              <a:t>” </a:t>
            </a:r>
            <a:r>
              <a:rPr lang="zh-CN" altLang="en-US" dirty="0">
                <a:latin typeface="Cambria Math" panose="02040503050406030204" charset="0"/>
                <a:ea typeface="Microsoft YaHei UI" panose="020B0503020204020204" charset="-122"/>
                <a:cs typeface="Cambria Math" panose="02040503050406030204" charset="0"/>
                <a:sym typeface="+mn-ea"/>
              </a:rPr>
              <a:t>的现象；</a:t>
            </a:r>
            <a:endParaRPr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dirty="0">
                <a:latin typeface="Cambria Math" panose="02040503050406030204" charset="0"/>
                <a:ea typeface="Microsoft YaHei UI" panose="020B0503020204020204" charset="-122"/>
                <a:cs typeface="Cambria Math" panose="02040503050406030204" charset="0"/>
                <a:sym typeface="+mn-ea"/>
              </a:rPr>
              <a:t>2.  没有考虑学术期刊刊龄带来的影响</a:t>
            </a:r>
            <a:r>
              <a:rPr lang="zh-CN" dirty="0">
                <a:latin typeface="Cambria Math" panose="02040503050406030204" charset="0"/>
                <a:ea typeface="Microsoft YaHei UI" panose="020B0503020204020204" charset="-122"/>
                <a:cs typeface="Cambria Math" panose="02040503050406030204" charset="0"/>
                <a:sym typeface="+mn-ea"/>
              </a:rPr>
              <a:t>；</a:t>
            </a:r>
            <a:endParaRPr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dirty="0">
                <a:latin typeface="Cambria Math" panose="02040503050406030204" charset="0"/>
                <a:ea typeface="Microsoft YaHei UI" panose="020B0503020204020204" charset="-122"/>
                <a:cs typeface="Cambria Math" panose="02040503050406030204" charset="0"/>
                <a:sym typeface="+mn-ea"/>
              </a:rPr>
              <a:t>3.  </a:t>
            </a:r>
            <a:r>
              <a:rPr lang="zh-CN" dirty="0">
                <a:latin typeface="Cambria Math" panose="02040503050406030204" charset="0"/>
                <a:ea typeface="Microsoft YaHei UI" panose="020B0503020204020204" charset="-122"/>
                <a:cs typeface="Cambria Math" panose="02040503050406030204" charset="0"/>
                <a:sym typeface="+mn-ea"/>
              </a:rPr>
              <a:t>只能聚类，而</a:t>
            </a:r>
            <a:r>
              <a:rPr dirty="0">
                <a:latin typeface="Cambria Math" panose="02040503050406030204" charset="0"/>
                <a:ea typeface="Microsoft YaHei UI" panose="020B0503020204020204" charset="-122"/>
                <a:cs typeface="Cambria Math" panose="02040503050406030204" charset="0"/>
                <a:sym typeface="+mn-ea"/>
              </a:rPr>
              <a:t>无法解释学术期刊的水平差异，适用范围较窄。</a:t>
            </a:r>
            <a:endParaRPr dirty="0">
              <a:latin typeface="Cambria Math" panose="02040503050406030204" charset="0"/>
              <a:ea typeface="Microsoft YaHei UI" panose="020B0503020204020204" charset="-122"/>
              <a:cs typeface="Cambria Math" panose="02040503050406030204" charset="0"/>
              <a:sym typeface="+mn-ea"/>
            </a:endParaRPr>
          </a:p>
        </p:txBody>
      </p:sp>
      <mc:AlternateContent xmlns:mc="http://schemas.openxmlformats.org/markup-compatibility/2006">
        <mc:Choice xmlns:a14="http://schemas.microsoft.com/office/drawing/2010/main" Requires="a14">
          <p:sp>
            <p:nvSpPr>
              <p:cNvPr id="10" name="文本框 9"/>
              <p:cNvSpPr txBox="1"/>
              <p:nvPr/>
            </p:nvSpPr>
            <p:spPr>
              <a:xfrm>
                <a:off x="381000" y="3403600"/>
                <a:ext cx="10116185" cy="1523365"/>
              </a:xfrm>
              <a:prstGeom prst="rect">
                <a:avLst/>
              </a:prstGeom>
              <a:noFill/>
            </p:spPr>
            <p:txBody>
              <a:bodyPr wrap="square" rtlCol="0" anchor="t">
                <a:spAutoFit/>
              </a:bodyPr>
              <a:p>
                <a:pPr algn="just" fontAlgn="auto">
                  <a:lnSpc>
                    <a:spcPct val="110000"/>
                  </a:lnSpc>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Garfield 模型</a:t>
                </a:r>
                <a:r>
                  <a:rPr lang="zh-CN" sz="2000" dirty="0">
                    <a:latin typeface="Cambria Math" panose="02040503050406030204" charset="0"/>
                    <a:ea typeface="Microsoft YaHei UI" panose="020B0503020204020204" charset="-122"/>
                    <a:cs typeface="Cambria Math" panose="02040503050406030204" charset="0"/>
                    <a:sym typeface="+mn-ea"/>
                  </a:rPr>
                  <a:t>值得借鉴的优点</a:t>
                </a:r>
                <a:r>
                  <a:rPr lang="zh-CN" sz="2000" dirty="0">
                    <a:latin typeface="Cambria Math" panose="02040503050406030204" charset="0"/>
                    <a:ea typeface="Microsoft YaHei UI" panose="020B0503020204020204" charset="-122"/>
                    <a:cs typeface="Cambria Math" panose="02040503050406030204" charset="0"/>
                    <a:sym typeface="+mn-ea"/>
                  </a:rPr>
                  <a:t>主要在于：</a:t>
                </a:r>
                <a:endParaRPr lang="zh-CN" sz="2000"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lang="zh-CN" dirty="0">
                    <a:latin typeface="Cambria Math" panose="02040503050406030204" charset="0"/>
                    <a:ea typeface="Microsoft YaHei UI" panose="020B0503020204020204" charset="-122"/>
                    <a:cs typeface="Cambria Math" panose="02040503050406030204" charset="0"/>
                    <a:sym typeface="+mn-ea"/>
                  </a:rPr>
                  <a:t>1.  在期刊体量方面，利用</a:t>
                </a:r>
                <a:r>
                  <a:rPr lang="en-US" altLang="zh-CN" dirty="0">
                    <a:latin typeface="Cambria Math" panose="02040503050406030204" charset="0"/>
                    <a:ea typeface="Microsoft YaHei UI" panose="020B0503020204020204" charset="-122"/>
                    <a:cs typeface="Cambria Math" panose="02040503050406030204" charset="0"/>
                    <a:sym typeface="+mn-ea"/>
                  </a:rPr>
                  <a:t> </a:t>
                </a:r>
                <a14:m>
                  <m:oMath xmlns:m="http://schemas.openxmlformats.org/officeDocument/2006/math">
                    <m:sSup>
                      <m:sSupPr>
                        <m:ctrlPr>
                          <a:rPr lang="en-US" altLang="zh-CN" i="1" dirty="0">
                            <a:latin typeface="Cambria Math" panose="02040503050406030204" charset="0"/>
                            <a:ea typeface="Microsoft YaHei UI" panose="020B0503020204020204" charset="-122"/>
                            <a:cs typeface="Cambria Math" panose="02040503050406030204" charset="0"/>
                            <a:sym typeface="+mn-ea"/>
                          </a:rPr>
                        </m:ctrlPr>
                      </m:sSupPr>
                      <m:e>
                        <m:r>
                          <a:rPr lang="en-US" altLang="zh-CN" i="1" dirty="0">
                            <a:latin typeface="Cambria Math" panose="02040503050406030204" charset="0"/>
                            <a:ea typeface="MS PGothic" panose="020B0600070205080204" charset="-128"/>
                            <a:cs typeface="Cambria Math" panose="02040503050406030204" charset="0"/>
                            <a:sym typeface="+mn-ea"/>
                          </a:rPr>
                          <m:t>10</m:t>
                        </m:r>
                      </m:e>
                      <m:sup>
                        <m:r>
                          <a:rPr lang="en-US" altLang="zh-CN" i="1" dirty="0">
                            <a:latin typeface="Cambria Math" panose="02040503050406030204" charset="0"/>
                            <a:ea typeface="MS PGothic" panose="020B0600070205080204" charset="-128"/>
                            <a:cs typeface="Cambria Math" panose="02040503050406030204" charset="0"/>
                            <a:sym typeface="+mn-ea"/>
                          </a:rPr>
                          <m:t>6</m:t>
                        </m:r>
                      </m:sup>
                    </m:sSup>
                    <m:r>
                      <a:rPr lang="en-US" altLang="zh-CN" dirty="0">
                        <a:latin typeface="Cambria Math" panose="02040503050406030204" charset="0"/>
                        <a:ea typeface="MS PGothic" panose="020B0600070205080204" charset="-128"/>
                        <a:cs typeface="Cambria Math" panose="02040503050406030204" charset="0"/>
                        <a:sym typeface="+mn-ea"/>
                      </a:rPr>
                      <m:t>/</m:t>
                    </m:r>
                    <m:sSub>
                      <m:sSubPr>
                        <m:ctrlPr>
                          <a:rPr lang="en-US" altLang="zh-CN"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altLang="zh-CN" dirty="0">
                            <a:latin typeface="Cambria Math" panose="02040503050406030204" charset="0"/>
                            <a:ea typeface="Microsoft YaHei UI" panose="020B0503020204020204" charset="-122"/>
                            <a:cs typeface="Cambria Math" panose="02040503050406030204" charset="0"/>
                            <a:sym typeface="+mn-ea"/>
                          </a:rPr>
                          <m:t>Pap</m:t>
                        </m:r>
                      </m:e>
                      <m:sub>
                        <m:r>
                          <a:rPr lang="en-US" altLang="zh-CN" dirty="0">
                            <a:latin typeface="Cambria Math" panose="02040503050406030204" charset="0"/>
                            <a:ea typeface="Microsoft YaHei UI" panose="020B0503020204020204" charset="-122"/>
                            <a:cs typeface="Cambria Math" panose="02040503050406030204" charset="0"/>
                            <a:sym typeface="+mn-ea"/>
                          </a:rPr>
                          <m:t>𝑖</m:t>
                        </m:r>
                      </m:sub>
                    </m:sSub>
                  </m:oMath>
                </a14:m>
                <a:r>
                  <a:rPr lang="en-US" altLang="zh-CN" dirty="0">
                    <a:latin typeface="Cambria Math" panose="02040503050406030204" charset="0"/>
                    <a:ea typeface="Microsoft YaHei UI" panose="020B0503020204020204" charset="-122"/>
                    <a:cs typeface="Cambria Math" panose="02040503050406030204" charset="0"/>
                    <a:sym typeface="+mn-ea"/>
                  </a:rPr>
                  <a:t> </a:t>
                </a:r>
                <a:r>
                  <a:rPr lang="zh-CN" dirty="0">
                    <a:latin typeface="Cambria Math" panose="02040503050406030204" charset="0"/>
                    <a:ea typeface="Microsoft YaHei UI" panose="020B0503020204020204" charset="-122"/>
                    <a:cs typeface="Cambria Math" panose="02040503050406030204" charset="0"/>
                    <a:sym typeface="+mn-ea"/>
                  </a:rPr>
                  <a:t>因子对期刊的体量进行了</a:t>
                </a:r>
                <a:r>
                  <a:rPr lang="zh-CN" b="1" dirty="0">
                    <a:latin typeface="Cambria Math" panose="02040503050406030204" charset="0"/>
                    <a:ea typeface="Microsoft YaHei UI" panose="020B0503020204020204" charset="-122"/>
                    <a:cs typeface="Cambria Math" panose="02040503050406030204" charset="0"/>
                    <a:sym typeface="+mn-ea"/>
                  </a:rPr>
                  <a:t>归一化</a:t>
                </a:r>
                <a:r>
                  <a:rPr lang="zh-CN" dirty="0">
                    <a:latin typeface="Cambria Math" panose="02040503050406030204" charset="0"/>
                    <a:ea typeface="Microsoft YaHei UI" panose="020B0503020204020204" charset="-122"/>
                    <a:cs typeface="Cambria Math" panose="02040503050406030204" charset="0"/>
                    <a:sym typeface="+mn-ea"/>
                  </a:rPr>
                  <a:t>处理，使得关联程度的定义更加符合实际情况；</a:t>
                </a:r>
                <a:endParaRPr lang="zh-CN"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lang="zh-CN" dirty="0">
                    <a:latin typeface="Cambria Math" panose="02040503050406030204" charset="0"/>
                    <a:ea typeface="Microsoft YaHei UI" panose="020B0503020204020204" charset="-122"/>
                    <a:cs typeface="Cambria Math" panose="02040503050406030204" charset="0"/>
                    <a:sym typeface="+mn-ea"/>
                  </a:rPr>
                  <a:t>2.  在引用量衡量方面，利用 </a:t>
                </a:r>
                <a14:m>
                  <m:oMath xmlns:m="http://schemas.openxmlformats.org/officeDocument/2006/math">
                    <m:sSub>
                      <m:sSubPr>
                        <m:ctrlPr>
                          <a:rPr lang="en-US" altLang="zh-CN"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altLang="zh-CN" dirty="0">
                            <a:latin typeface="Cambria Math" panose="02040503050406030204" charset="0"/>
                            <a:ea typeface="Microsoft YaHei UI" panose="020B0503020204020204" charset="-122"/>
                            <a:cs typeface="Cambria Math" panose="02040503050406030204" charset="0"/>
                            <a:sym typeface="+mn-ea"/>
                          </a:rPr>
                          <m:t>H</m:t>
                        </m:r>
                      </m:e>
                      <m:sub>
                        <m:r>
                          <a:rPr lang="en-US" altLang="zh-CN" dirty="0">
                            <a:latin typeface="Cambria Math" panose="02040503050406030204" charset="0"/>
                            <a:ea typeface="Microsoft YaHei UI" panose="020B0503020204020204" charset="-122"/>
                            <a:cs typeface="Cambria Math" panose="02040503050406030204" charset="0"/>
                            <a:sym typeface="+mn-ea"/>
                          </a:rPr>
                          <m:t>𝑖</m:t>
                        </m:r>
                        <m:r>
                          <a:rPr lang="en-US" altLang="zh-CN" dirty="0">
                            <a:latin typeface="Cambria Math" panose="02040503050406030204" charset="0"/>
                            <a:ea typeface="MS PGothic" panose="020B0600070205080204" charset="-128"/>
                            <a:cs typeface="Cambria Math" panose="02040503050406030204" charset="0"/>
                            <a:sym typeface="+mn-ea"/>
                          </a:rPr>
                          <m:t>&gt;</m:t>
                        </m:r>
                        <m:r>
                          <m:rPr>
                            <m:sty m:val="p"/>
                          </m:rPr>
                          <a:rPr lang="en-US" altLang="zh-CN" dirty="0">
                            <a:latin typeface="Cambria Math" panose="02040503050406030204" charset="0"/>
                            <a:ea typeface="Microsoft YaHei UI" panose="020B0503020204020204" charset="-122"/>
                            <a:cs typeface="Cambria Math" panose="02040503050406030204" charset="0"/>
                            <a:sym typeface="+mn-ea"/>
                          </a:rPr>
                          <m:t>j</m:t>
                        </m:r>
                      </m:sub>
                    </m:sSub>
                    <m:r>
                      <a:rPr lang="en-US" altLang="zh-CN" dirty="0">
                        <a:latin typeface="Cambria Math" panose="02040503050406030204" charset="0"/>
                        <a:ea typeface="MS PGothic" panose="020B0600070205080204" charset="-128"/>
                        <a:cs typeface="Cambria Math" panose="02040503050406030204" charset="0"/>
                        <a:sym typeface="+mn-ea"/>
                      </a:rPr>
                      <m:t>/</m:t>
                    </m:r>
                    <m:sSub>
                      <m:sSubPr>
                        <m:ctrlPr>
                          <a:rPr lang="en-US" altLang="zh-CN"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altLang="zh-CN" dirty="0">
                            <a:latin typeface="Cambria Math" panose="02040503050406030204" charset="0"/>
                            <a:ea typeface="Microsoft YaHei UI" panose="020B0503020204020204" charset="-122"/>
                            <a:cs typeface="Cambria Math" panose="02040503050406030204" charset="0"/>
                            <a:sym typeface="+mn-ea"/>
                          </a:rPr>
                          <m:t>R</m:t>
                        </m:r>
                        <m:r>
                          <m:rPr>
                            <m:sty m:val="p"/>
                          </m:rPr>
                          <a:rPr lang="en-US" altLang="zh-CN" dirty="0">
                            <a:latin typeface="Cambria Math" panose="02040503050406030204" charset="0"/>
                            <a:ea typeface="Microsoft YaHei UI" panose="020B0503020204020204" charset="-122"/>
                            <a:cs typeface="Cambria Math" panose="02040503050406030204" charset="0"/>
                            <a:sym typeface="+mn-ea"/>
                          </a:rPr>
                          <m:t>ef</m:t>
                        </m:r>
                      </m:e>
                      <m:sub>
                        <m:r>
                          <m:rPr>
                            <m:sty m:val="p"/>
                          </m:rPr>
                          <a:rPr lang="en-US" altLang="zh-CN" dirty="0">
                            <a:latin typeface="Cambria Math" panose="02040503050406030204" charset="0"/>
                            <a:ea typeface="Microsoft YaHei UI" panose="020B0503020204020204" charset="-122"/>
                            <a:cs typeface="Cambria Math" panose="02040503050406030204" charset="0"/>
                            <a:sym typeface="+mn-ea"/>
                          </a:rPr>
                          <m:t>i</m:t>
                        </m:r>
                      </m:sub>
                    </m:sSub>
                  </m:oMath>
                </a14:m>
                <a:r>
                  <a:rPr lang="zh-CN" i="1" dirty="0">
                    <a:latin typeface="Cambria Math" panose="02040503050406030204" charset="0"/>
                    <a:ea typeface="Microsoft YaHei UI" panose="020B0503020204020204" charset="-122"/>
                    <a:cs typeface="Cambria Math" panose="02040503050406030204" charset="0"/>
                    <a:sym typeface="+mn-ea"/>
                  </a:rPr>
                  <a:t> </a:t>
                </a:r>
                <a:r>
                  <a:rPr lang="zh-CN" dirty="0">
                    <a:latin typeface="Cambria Math" panose="02040503050406030204" charset="0"/>
                    <a:ea typeface="Microsoft YaHei UI" panose="020B0503020204020204" charset="-122"/>
                    <a:cs typeface="Cambria Math" panose="02040503050406030204" charset="0"/>
                    <a:sym typeface="+mn-ea"/>
                  </a:rPr>
                  <a:t>衡量相关性，借鉴了前人的工作，有一定的合理性。</a:t>
                </a:r>
                <a:endParaRPr lang="zh-CN" dirty="0">
                  <a:latin typeface="Cambria Math" panose="02040503050406030204" charset="0"/>
                  <a:ea typeface="Microsoft YaHei UI" panose="020B0503020204020204" charset="-122"/>
                  <a:cs typeface="Cambria Math" panose="02040503050406030204" charset="0"/>
                  <a:sym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a:off x="381000" y="3403600"/>
                <a:ext cx="10116185" cy="152336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p:transition advTm="42938"/>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5755" y="1218565"/>
            <a:ext cx="11442065" cy="768350"/>
          </a:xfrm>
          <a:prstGeom prst="rect">
            <a:avLst/>
          </a:prstGeom>
          <a:noFill/>
        </p:spPr>
        <p:txBody>
          <a:bodyPr wrap="square" rtlCol="0" anchor="t">
            <a:spAutoFit/>
          </a:bodyPr>
          <a:lstStyle/>
          <a:p>
            <a:pPr algn="just">
              <a:lnSpc>
                <a:spcPct val="110000"/>
              </a:lnSpc>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sz="2000" dirty="0">
                <a:latin typeface="Cambria Math" panose="02040503050406030204" charset="0"/>
                <a:ea typeface="Microsoft YaHei UI" panose="020B0503020204020204" charset="-122"/>
                <a:cs typeface="Cambria Math" panose="02040503050406030204" charset="0"/>
                <a:sym typeface="+mn-ea"/>
              </a:rPr>
              <a:t>此外，我们还考察</a:t>
            </a:r>
            <a:r>
              <a:rPr lang="zh-CN" sz="2000" dirty="0">
                <a:latin typeface="Cambria Math" panose="02040503050406030204" charset="0"/>
                <a:ea typeface="Microsoft YaHei UI" panose="020B0503020204020204" charset="-122"/>
                <a:cs typeface="Cambria Math" panose="02040503050406030204" charset="0"/>
                <a:sym typeface="+mn-ea"/>
              </a:rPr>
              <a:t>了现在流行的学术期刊影响因子</a:t>
            </a:r>
            <a:r>
              <a:rPr lang="en-US" altLang="zh-CN" sz="2000" dirty="0">
                <a:latin typeface="Cambria Math" panose="02040503050406030204" charset="0"/>
                <a:ea typeface="Microsoft YaHei UI" panose="020B0503020204020204" charset="-122"/>
                <a:cs typeface="Cambria Math" panose="02040503050406030204" charset="0"/>
                <a:sym typeface="+mn-ea"/>
              </a:rPr>
              <a:t> (Journal Influence Factor, JIF) </a:t>
            </a:r>
            <a:r>
              <a:rPr lang="zh-CN" altLang="en-US" sz="2000" dirty="0">
                <a:latin typeface="Cambria Math" panose="02040503050406030204" charset="0"/>
                <a:ea typeface="Microsoft YaHei UI" panose="020B0503020204020204" charset="-122"/>
                <a:cs typeface="Cambria Math" panose="02040503050406030204" charset="0"/>
                <a:sym typeface="+mn-ea"/>
              </a:rPr>
              <a:t>模型，</a:t>
            </a:r>
            <a:r>
              <a:rPr lang="zh-CN" altLang="en-US" sz="2000" dirty="0">
                <a:latin typeface="Cambria Math" panose="02040503050406030204" charset="0"/>
                <a:ea typeface="Microsoft YaHei UI" panose="020B0503020204020204" charset="-122"/>
                <a:cs typeface="Cambria Math" panose="02040503050406030204" charset="0"/>
                <a:sym typeface="+mn-ea"/>
              </a:rPr>
              <a:t>它从总被引和总发文数的比值出发，构建了一套简单的学术期刊评级系统。</a:t>
            </a:r>
            <a:r>
              <a:rPr lang="en-US" altLang="zh-CN" sz="2000" dirty="0">
                <a:latin typeface="Cambria Math" panose="02040503050406030204" charset="0"/>
                <a:ea typeface="Microsoft YaHei UI" panose="020B0503020204020204" charset="-122"/>
                <a:cs typeface="Cambria Math" panose="02040503050406030204" charset="0"/>
                <a:sym typeface="+mn-ea"/>
              </a:rPr>
              <a:t>JIF(IF) </a:t>
            </a:r>
            <a:r>
              <a:rPr lang="zh-CN" altLang="en-US" sz="2000" dirty="0">
                <a:latin typeface="Cambria Math" panose="02040503050406030204" charset="0"/>
                <a:ea typeface="Microsoft YaHei UI" panose="020B0503020204020204" charset="-122"/>
                <a:cs typeface="Cambria Math" panose="02040503050406030204" charset="0"/>
                <a:sym typeface="+mn-ea"/>
              </a:rPr>
              <a:t>如下定义：</a:t>
            </a:r>
            <a:endParaRPr sz="2000" dirty="0">
              <a:latin typeface="Cambria Math" panose="02040503050406030204" charset="0"/>
              <a:ea typeface="Microsoft YaHei UI" panose="020B0503020204020204" charset="-122"/>
              <a:cs typeface="Cambria Math" panose="02040503050406030204" charset="0"/>
              <a:sym typeface="+mn-ea"/>
            </a:endParaRPr>
          </a:p>
        </p:txBody>
      </p:sp>
      <p:grpSp>
        <p:nvGrpSpPr>
          <p:cNvPr id="23" name="组合 22"/>
          <p:cNvGrpSpPr/>
          <p:nvPr/>
        </p:nvGrpSpPr>
        <p:grpSpPr>
          <a:xfrm>
            <a:off x="201930" y="71120"/>
            <a:ext cx="11748770" cy="1023620"/>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grpSp>
            <p:nvGrpSpPr>
              <p:cNvPr id="21" name="组合 20"/>
              <p:cNvGrpSpPr/>
              <p:nvPr/>
            </p:nvGrpSpPr>
            <p:grpSpPr>
              <a:xfrm>
                <a:off x="390" y="849"/>
                <a:ext cx="18142" cy="883"/>
                <a:chOff x="390" y="849"/>
                <a:chExt cx="18142" cy="883"/>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sp>
              <p:nvSpPr>
                <p:cNvPr id="14" name="object 7"/>
                <p:cNvSpPr txBox="1">
                  <a:spLocks noGrp="1"/>
                </p:cNvSpPr>
                <p:nvPr/>
              </p:nvSpPr>
              <p:spPr>
                <a:xfrm>
                  <a:off x="501" y="84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sz="3200" b="1" spc="-5" dirty="0">
                      <a:solidFill>
                        <a:schemeClr val="tx1"/>
                      </a:solidFill>
                      <a:effectLst/>
                      <a:latin typeface="Cambria Math" panose="02040503050406030204" charset="0"/>
                      <a:cs typeface="Cambria Math" panose="02040503050406030204" charset="0"/>
                    </a:rPr>
                    <a:t>1</a:t>
                  </a:r>
                  <a:r>
                    <a:rPr lang="en-US" sz="3200" b="1" spc="-5" dirty="0">
                      <a:solidFill>
                        <a:schemeClr val="tx1"/>
                      </a:solidFill>
                      <a:effectLst/>
                      <a:latin typeface="Cambria Math" panose="02040503050406030204" charset="0"/>
                      <a:cs typeface="Cambria Math" panose="02040503050406030204" charset="0"/>
                    </a:rPr>
                    <a:t>.2</a:t>
                  </a:r>
                  <a:r>
                    <a:rPr sz="3200" b="1" spc="-50" dirty="0">
                      <a:solidFill>
                        <a:schemeClr val="tx1"/>
                      </a:solidFill>
                      <a:effectLst/>
                      <a:latin typeface="Cambria Math" panose="02040503050406030204" charset="0"/>
                      <a:cs typeface="Cambria Math" panose="02040503050406030204" charset="0"/>
                    </a:rPr>
                    <a:t> </a:t>
                  </a:r>
                  <a:r>
                    <a:rPr lang="en-US" sz="3200" b="1" spc="-50" dirty="0">
                      <a:solidFill>
                        <a:schemeClr val="tx1"/>
                      </a:solidFill>
                      <a:effectLst/>
                      <a:latin typeface="Cambria Math" panose="02040503050406030204" charset="0"/>
                      <a:cs typeface="Cambria Math" panose="02040503050406030204" charset="0"/>
                    </a:rPr>
                    <a:t>Background —— JIF M</a:t>
                  </a:r>
                  <a:r>
                    <a:rPr lang="en-US" sz="3200" b="1" spc="-50" dirty="0">
                      <a:solidFill>
                        <a:schemeClr val="tx1"/>
                      </a:solidFill>
                      <a:effectLst/>
                      <a:latin typeface="Cambria Math" panose="02040503050406030204" charset="0"/>
                      <a:cs typeface="Cambria Math" panose="02040503050406030204" charset="0"/>
                    </a:rPr>
                    <a:t>odel</a:t>
                  </a:r>
                  <a:endParaRPr lang="en-US" sz="3200" b="1" spc="-50" dirty="0">
                    <a:solidFill>
                      <a:schemeClr val="tx1"/>
                    </a:solidFill>
                    <a:effectLst/>
                    <a:latin typeface="Cambria Math" panose="02040503050406030204" charset="0"/>
                    <a:cs typeface="Cambria Math" panose="02040503050406030204" charset="0"/>
                  </a:endParaRPr>
                </a:p>
              </p:txBody>
            </p:sp>
          </p:grpSp>
        </p:grpSp>
      </p:grpSp>
      <p:pic>
        <p:nvPicPr>
          <p:cNvPr id="7" name="图片 6"/>
          <p:cNvPicPr>
            <a:picLocks noChangeAspect="1"/>
          </p:cNvPicPr>
          <p:nvPr/>
        </p:nvPicPr>
        <p:blipFill>
          <a:blip r:embed="rId3"/>
          <a:stretch>
            <a:fillRect/>
          </a:stretch>
        </p:blipFill>
        <p:spPr>
          <a:xfrm>
            <a:off x="4333875" y="2058035"/>
            <a:ext cx="3523615" cy="838835"/>
          </a:xfrm>
          <a:prstGeom prst="rect">
            <a:avLst/>
          </a:prstGeom>
        </p:spPr>
      </p:pic>
      <p:sp>
        <p:nvSpPr>
          <p:cNvPr id="9" name="文本框 8"/>
          <p:cNvSpPr txBox="1"/>
          <p:nvPr/>
        </p:nvSpPr>
        <p:spPr>
          <a:xfrm>
            <a:off x="305435" y="3053715"/>
            <a:ext cx="10854055" cy="1574165"/>
          </a:xfrm>
          <a:prstGeom prst="rect">
            <a:avLst/>
          </a:prstGeom>
          <a:noFill/>
        </p:spPr>
        <p:txBody>
          <a:bodyPr wrap="square" rtlCol="0" anchor="t">
            <a:spAutoFit/>
          </a:bodyPr>
          <a:p>
            <a:pPr algn="just" fontAlgn="auto">
              <a:lnSpc>
                <a:spcPct val="110000"/>
              </a:lnSpc>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本研究认为</a:t>
            </a:r>
            <a:r>
              <a:rPr lang="en-US" altLang="zh-CN" sz="2000" dirty="0">
                <a:latin typeface="Cambria Math" panose="02040503050406030204" charset="0"/>
                <a:ea typeface="Microsoft YaHei UI" panose="020B0503020204020204" charset="-122"/>
                <a:cs typeface="Cambria Math" panose="02040503050406030204" charset="0"/>
                <a:sym typeface="+mn-ea"/>
              </a:rPr>
              <a:t> JIF(IF) </a:t>
            </a:r>
            <a:r>
              <a:rPr lang="zh-CN" altLang="en-US" sz="2000" dirty="0">
                <a:latin typeface="Cambria Math" panose="02040503050406030204" charset="0"/>
                <a:ea typeface="Microsoft YaHei UI" panose="020B0503020204020204" charset="-122"/>
                <a:cs typeface="Cambria Math" panose="02040503050406030204" charset="0"/>
                <a:sym typeface="+mn-ea"/>
              </a:rPr>
              <a:t>模型存在下面的问题：</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lang="en-US" dirty="0">
                <a:latin typeface="Cambria Math" panose="02040503050406030204" charset="0"/>
                <a:ea typeface="Microsoft YaHei UI" panose="020B0503020204020204" charset="-122"/>
                <a:cs typeface="Cambria Math" panose="02040503050406030204" charset="0"/>
                <a:sym typeface="+mn-ea"/>
              </a:rPr>
              <a:t>1.  </a:t>
            </a:r>
            <a:r>
              <a:rPr dirty="0">
                <a:latin typeface="Cambria Math" panose="02040503050406030204" charset="0"/>
                <a:ea typeface="Microsoft YaHei UI" panose="020B0503020204020204" charset="-122"/>
                <a:cs typeface="Cambria Math" panose="02040503050406030204" charset="0"/>
                <a:sym typeface="+mn-ea"/>
              </a:rPr>
              <a:t>无法解决学术期刊间的关联程度问题</a:t>
            </a:r>
            <a:r>
              <a:rPr lang="zh-CN" dirty="0">
                <a:latin typeface="Cambria Math" panose="02040503050406030204" charset="0"/>
                <a:ea typeface="Microsoft YaHei UI" panose="020B0503020204020204" charset="-122"/>
                <a:cs typeface="Cambria Math" panose="02040503050406030204" charset="0"/>
                <a:sym typeface="+mn-ea"/>
              </a:rPr>
              <a:t>；</a:t>
            </a:r>
            <a:endParaRPr lang="zh-CN"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lang="en-US" altLang="zh-CN" dirty="0">
                <a:latin typeface="Cambria Math" panose="02040503050406030204" charset="0"/>
                <a:ea typeface="Microsoft YaHei UI" panose="020B0503020204020204" charset="-122"/>
                <a:cs typeface="Cambria Math" panose="02040503050406030204" charset="0"/>
                <a:sym typeface="+mn-ea"/>
              </a:rPr>
              <a:t>2.  </a:t>
            </a:r>
            <a:r>
              <a:rPr dirty="0">
                <a:latin typeface="Cambria Math" panose="02040503050406030204" charset="0"/>
                <a:ea typeface="Microsoft YaHei UI" panose="020B0503020204020204" charset="-122"/>
                <a:cs typeface="Cambria Math" panose="02040503050406030204" charset="0"/>
                <a:sym typeface="+mn-ea"/>
              </a:rPr>
              <a:t>在学术期刊水平评价方面，</a:t>
            </a:r>
            <a:r>
              <a:rPr lang="en-US" dirty="0">
                <a:latin typeface="Cambria Math" panose="02040503050406030204" charset="0"/>
                <a:ea typeface="Microsoft YaHei UI" panose="020B0503020204020204" charset="-122"/>
                <a:cs typeface="Cambria Math" panose="02040503050406030204" charset="0"/>
                <a:sym typeface="+mn-ea"/>
              </a:rPr>
              <a:t>J</a:t>
            </a:r>
            <a:r>
              <a:rPr dirty="0">
                <a:latin typeface="Cambria Math" panose="02040503050406030204" charset="0"/>
                <a:ea typeface="Microsoft YaHei UI" panose="020B0503020204020204" charset="-122"/>
                <a:cs typeface="Cambria Math" panose="02040503050406030204" charset="0"/>
                <a:sym typeface="+mn-ea"/>
              </a:rPr>
              <a:t>IF</a:t>
            </a:r>
            <a:r>
              <a:rPr lang="en-US" dirty="0">
                <a:latin typeface="Cambria Math" panose="02040503050406030204" charset="0"/>
                <a:ea typeface="Microsoft YaHei UI" panose="020B0503020204020204" charset="-122"/>
                <a:cs typeface="Cambria Math" panose="02040503050406030204" charset="0"/>
                <a:sym typeface="+mn-ea"/>
              </a:rPr>
              <a:t> </a:t>
            </a:r>
            <a:r>
              <a:rPr dirty="0">
                <a:latin typeface="Cambria Math" panose="02040503050406030204" charset="0"/>
                <a:ea typeface="Microsoft YaHei UI" panose="020B0503020204020204" charset="-122"/>
                <a:cs typeface="Cambria Math" panose="02040503050406030204" charset="0"/>
                <a:sym typeface="+mn-ea"/>
              </a:rPr>
              <a:t>受研究领域影响较重</a:t>
            </a:r>
            <a:r>
              <a:rPr lang="en-US" altLang="zh-CN" dirty="0">
                <a:latin typeface="Cambria Math" panose="02040503050406030204" charset="0"/>
                <a:ea typeface="Microsoft YaHei UI" panose="020B0503020204020204" charset="-122"/>
                <a:cs typeface="Cambria Math" panose="02040503050406030204" charset="0"/>
                <a:sym typeface="+mn-ea"/>
              </a:rPr>
              <a:t> (</a:t>
            </a:r>
            <a:r>
              <a:rPr lang="zh-CN" altLang="en-US" dirty="0">
                <a:latin typeface="Cambria Math" panose="02040503050406030204" charset="0"/>
                <a:ea typeface="Microsoft YaHei UI" panose="020B0503020204020204" charset="-122"/>
                <a:cs typeface="Cambria Math" panose="02040503050406030204" charset="0"/>
                <a:sym typeface="+mn-ea"/>
              </a:rPr>
              <a:t>比方说生物医学期刊</a:t>
            </a:r>
            <a:r>
              <a:rPr lang="en-US" altLang="zh-CN" dirty="0">
                <a:latin typeface="Cambria Math" panose="02040503050406030204" charset="0"/>
                <a:ea typeface="Microsoft YaHei UI" panose="020B0503020204020204" charset="-122"/>
                <a:cs typeface="Cambria Math" panose="02040503050406030204" charset="0"/>
                <a:sym typeface="+mn-ea"/>
              </a:rPr>
              <a:t> JIF </a:t>
            </a:r>
            <a:r>
              <a:rPr lang="zh-CN" altLang="en-US" dirty="0">
                <a:latin typeface="Cambria Math" panose="02040503050406030204" charset="0"/>
                <a:ea typeface="Microsoft YaHei UI" panose="020B0503020204020204" charset="-122"/>
                <a:cs typeface="Cambria Math" panose="02040503050406030204" charset="0"/>
                <a:sym typeface="+mn-ea"/>
              </a:rPr>
              <a:t>普遍偏高</a:t>
            </a:r>
            <a:r>
              <a:rPr lang="en-US" altLang="zh-CN" dirty="0">
                <a:latin typeface="Cambria Math" panose="02040503050406030204" charset="0"/>
                <a:ea typeface="Microsoft YaHei UI" panose="020B0503020204020204" charset="-122"/>
                <a:cs typeface="Cambria Math" panose="02040503050406030204" charset="0"/>
                <a:sym typeface="+mn-ea"/>
              </a:rPr>
              <a:t>)</a:t>
            </a:r>
            <a:r>
              <a:rPr lang="zh-CN" dirty="0">
                <a:latin typeface="Cambria Math" panose="02040503050406030204" charset="0"/>
                <a:ea typeface="Microsoft YaHei UI" panose="020B0503020204020204" charset="-122"/>
                <a:cs typeface="Cambria Math" panose="02040503050406030204" charset="0"/>
                <a:sym typeface="+mn-ea"/>
              </a:rPr>
              <a:t>；</a:t>
            </a:r>
            <a:endParaRPr lang="zh-CN"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lang="en-US" altLang="zh-CN" dirty="0">
                <a:latin typeface="Cambria Math" panose="02040503050406030204" charset="0"/>
                <a:ea typeface="Microsoft YaHei UI" panose="020B0503020204020204" charset="-122"/>
                <a:cs typeface="Cambria Math" panose="02040503050406030204" charset="0"/>
                <a:sym typeface="+mn-ea"/>
              </a:rPr>
              <a:t>3.  </a:t>
            </a:r>
            <a:r>
              <a:rPr lang="zh-CN" dirty="0">
                <a:latin typeface="Cambria Math" panose="02040503050406030204" charset="0"/>
                <a:ea typeface="Microsoft YaHei UI" panose="020B0503020204020204" charset="-122"/>
                <a:cs typeface="Cambria Math" panose="02040503050406030204" charset="0"/>
                <a:sym typeface="+mn-ea"/>
              </a:rPr>
              <a:t>无法在某一领域内部进行期刊影响力的比较。</a:t>
            </a:r>
            <a:endParaRPr lang="zh-CN" dirty="0">
              <a:latin typeface="Cambria Math" panose="02040503050406030204" charset="0"/>
              <a:ea typeface="Microsoft YaHei UI" panose="020B0503020204020204" charset="-122"/>
              <a:cs typeface="Cambria Math" panose="02040503050406030204" charset="0"/>
              <a:sym typeface="+mn-ea"/>
            </a:endParaRPr>
          </a:p>
        </p:txBody>
      </p:sp>
      <p:sp>
        <p:nvSpPr>
          <p:cNvPr id="2" name="文本框 1"/>
          <p:cNvSpPr txBox="1"/>
          <p:nvPr/>
        </p:nvSpPr>
        <p:spPr>
          <a:xfrm>
            <a:off x="273685" y="4782820"/>
            <a:ext cx="11442065" cy="1878965"/>
          </a:xfrm>
          <a:prstGeom prst="rect">
            <a:avLst/>
          </a:prstGeom>
          <a:noFill/>
        </p:spPr>
        <p:txBody>
          <a:bodyPr wrap="square" rtlCol="0" anchor="t">
            <a:spAutoFit/>
          </a:bodyPr>
          <a:p>
            <a:pPr algn="just" fontAlgn="auto">
              <a:lnSpc>
                <a:spcPct val="110000"/>
              </a:lnSpc>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基于上述考量，我们尝试从前人的研究基础上出发，构建一个完备的期刊聚类和评级</a:t>
            </a:r>
            <a:r>
              <a:rPr lang="zh-CN" altLang="en-US" sz="2000" dirty="0">
                <a:latin typeface="Cambria Math" panose="02040503050406030204" charset="0"/>
                <a:ea typeface="Microsoft YaHei UI" panose="020B0503020204020204" charset="-122"/>
                <a:cs typeface="Cambria Math" panose="02040503050406030204" charset="0"/>
                <a:sym typeface="+mn-ea"/>
              </a:rPr>
              <a:t>系统：</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lang="en-US" dirty="0">
                <a:latin typeface="Cambria Math" panose="02040503050406030204" charset="0"/>
                <a:ea typeface="Microsoft YaHei UI" panose="020B0503020204020204" charset="-122"/>
                <a:cs typeface="Cambria Math" panose="02040503050406030204" charset="0"/>
                <a:sym typeface="+mn-ea"/>
              </a:rPr>
              <a:t>1.  </a:t>
            </a:r>
            <a:r>
              <a:rPr lang="zh-CN" altLang="en-US" dirty="0">
                <a:latin typeface="Cambria Math" panose="02040503050406030204" charset="0"/>
                <a:ea typeface="Microsoft YaHei UI" panose="020B0503020204020204" charset="-122"/>
                <a:cs typeface="Cambria Math" panose="02040503050406030204" charset="0"/>
                <a:sym typeface="+mn-ea"/>
              </a:rPr>
              <a:t>在</a:t>
            </a:r>
            <a:r>
              <a:rPr lang="en-US" altLang="zh-CN" dirty="0">
                <a:latin typeface="Cambria Math" panose="02040503050406030204" charset="0"/>
                <a:ea typeface="Microsoft YaHei UI" panose="020B0503020204020204" charset="-122"/>
                <a:cs typeface="Cambria Math" panose="02040503050406030204" charset="0"/>
                <a:sym typeface="+mn-ea"/>
              </a:rPr>
              <a:t> Task1 </a:t>
            </a:r>
            <a:r>
              <a:rPr lang="zh-CN" altLang="en-US" dirty="0">
                <a:latin typeface="Cambria Math" panose="02040503050406030204" charset="0"/>
                <a:ea typeface="Microsoft YaHei UI" panose="020B0503020204020204" charset="-122"/>
                <a:cs typeface="Cambria Math" panose="02040503050406030204" charset="0"/>
                <a:sym typeface="+mn-ea"/>
              </a:rPr>
              <a:t>中，我们通过</a:t>
            </a:r>
            <a:r>
              <a:rPr lang="zh-CN" altLang="en-US" b="1" dirty="0">
                <a:latin typeface="Cambria Math" panose="02040503050406030204" charset="0"/>
                <a:ea typeface="Microsoft YaHei UI" panose="020B0503020204020204" charset="-122"/>
                <a:cs typeface="Cambria Math" panose="02040503050406030204" charset="0"/>
                <a:sym typeface="+mn-ea"/>
              </a:rPr>
              <a:t>改进</a:t>
            </a:r>
            <a:r>
              <a:rPr lang="en-US" altLang="zh-CN" b="1" dirty="0">
                <a:latin typeface="Cambria Math" panose="02040503050406030204" charset="0"/>
                <a:ea typeface="Microsoft YaHei UI" panose="020B0503020204020204" charset="-122"/>
                <a:cs typeface="Cambria Math" panose="02040503050406030204" charset="0"/>
                <a:sym typeface="+mn-ea"/>
              </a:rPr>
              <a:t> Garfield </a:t>
            </a:r>
            <a:r>
              <a:rPr lang="zh-CN" altLang="en-US" b="1" dirty="0">
                <a:latin typeface="Cambria Math" panose="02040503050406030204" charset="0"/>
                <a:ea typeface="Microsoft YaHei UI" panose="020B0503020204020204" charset="-122"/>
                <a:cs typeface="Cambria Math" panose="02040503050406030204" charset="0"/>
                <a:sym typeface="+mn-ea"/>
              </a:rPr>
              <a:t>模型关联度</a:t>
            </a:r>
            <a:r>
              <a:rPr lang="zh-CN" altLang="en-US" b="1" dirty="0">
                <a:latin typeface="Cambria Math" panose="02040503050406030204" charset="0"/>
                <a:ea typeface="Microsoft YaHei UI" panose="020B0503020204020204" charset="-122"/>
                <a:cs typeface="Cambria Math" panose="02040503050406030204" charset="0"/>
                <a:sym typeface="+mn-ea"/>
              </a:rPr>
              <a:t>因子生成函数</a:t>
            </a:r>
            <a:r>
              <a:rPr lang="zh-CN" altLang="en-US" dirty="0">
                <a:latin typeface="Cambria Math" panose="02040503050406030204" charset="0"/>
                <a:ea typeface="Microsoft YaHei UI" panose="020B0503020204020204" charset="-122"/>
                <a:cs typeface="Cambria Math" panose="02040503050406030204" charset="0"/>
                <a:sym typeface="+mn-ea"/>
              </a:rPr>
              <a:t>，结合</a:t>
            </a:r>
            <a:r>
              <a:rPr lang="zh-CN" altLang="en-US" b="1" dirty="0">
                <a:latin typeface="Cambria Math" panose="02040503050406030204" charset="0"/>
                <a:ea typeface="Microsoft YaHei UI" panose="020B0503020204020204" charset="-122"/>
                <a:cs typeface="Cambria Math" panose="02040503050406030204" charset="0"/>
                <a:sym typeface="+mn-ea"/>
              </a:rPr>
              <a:t>模拟退火</a:t>
            </a:r>
            <a:r>
              <a:rPr lang="zh-CN" altLang="en-US" dirty="0">
                <a:latin typeface="Cambria Math" panose="02040503050406030204" charset="0"/>
                <a:ea typeface="Microsoft YaHei UI" panose="020B0503020204020204" charset="-122"/>
                <a:cs typeface="Cambria Math" panose="02040503050406030204" charset="0"/>
                <a:sym typeface="+mn-ea"/>
              </a:rPr>
              <a:t>算法，完成了基于关联度的期刊</a:t>
            </a:r>
            <a:r>
              <a:rPr lang="zh-CN" altLang="en-US" b="1" dirty="0">
                <a:latin typeface="Cambria Math" panose="02040503050406030204" charset="0"/>
                <a:ea typeface="Microsoft YaHei UI" panose="020B0503020204020204" charset="-122"/>
                <a:cs typeface="Cambria Math" panose="02040503050406030204" charset="0"/>
                <a:sym typeface="+mn-ea"/>
              </a:rPr>
              <a:t>聚类式分级</a:t>
            </a:r>
            <a:r>
              <a:rPr lang="zh-CN" altLang="en-US" dirty="0">
                <a:latin typeface="Cambria Math" panose="02040503050406030204" charset="0"/>
                <a:ea typeface="Microsoft YaHei UI" panose="020B0503020204020204" charset="-122"/>
                <a:cs typeface="Cambria Math" panose="02040503050406030204" charset="0"/>
                <a:sym typeface="+mn-ea"/>
              </a:rPr>
              <a:t>；</a:t>
            </a:r>
            <a:endParaRPr lang="zh-CN"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lang="en-US" altLang="zh-CN" dirty="0">
                <a:latin typeface="Cambria Math" panose="02040503050406030204" charset="0"/>
                <a:ea typeface="Microsoft YaHei UI" panose="020B0503020204020204" charset="-122"/>
                <a:cs typeface="Cambria Math" panose="02040503050406030204" charset="0"/>
                <a:sym typeface="+mn-ea"/>
              </a:rPr>
              <a:t>2.  </a:t>
            </a:r>
            <a:r>
              <a:rPr dirty="0">
                <a:latin typeface="Cambria Math" panose="02040503050406030204" charset="0"/>
                <a:ea typeface="Microsoft YaHei UI" panose="020B0503020204020204" charset="-122"/>
                <a:cs typeface="Cambria Math" panose="02040503050406030204" charset="0"/>
                <a:sym typeface="+mn-ea"/>
              </a:rPr>
              <a:t>在</a:t>
            </a:r>
            <a:r>
              <a:rPr lang="en-US" dirty="0">
                <a:latin typeface="Cambria Math" panose="02040503050406030204" charset="0"/>
                <a:ea typeface="Microsoft YaHei UI" panose="020B0503020204020204" charset="-122"/>
                <a:cs typeface="Cambria Math" panose="02040503050406030204" charset="0"/>
                <a:sym typeface="+mn-ea"/>
              </a:rPr>
              <a:t> Task2 </a:t>
            </a:r>
            <a:r>
              <a:rPr lang="zh-CN" altLang="en-US" dirty="0">
                <a:latin typeface="Cambria Math" panose="02040503050406030204" charset="0"/>
                <a:ea typeface="Microsoft YaHei UI" panose="020B0503020204020204" charset="-122"/>
                <a:cs typeface="Cambria Math" panose="02040503050406030204" charset="0"/>
                <a:sym typeface="+mn-ea"/>
              </a:rPr>
              <a:t>中，我们构建了</a:t>
            </a:r>
            <a:r>
              <a:rPr lang="zh-CN" altLang="en-US" b="1" dirty="0">
                <a:latin typeface="Cambria Math" panose="02040503050406030204" charset="0"/>
                <a:ea typeface="Microsoft YaHei UI" panose="020B0503020204020204" charset="-122"/>
                <a:cs typeface="Cambria Math" panose="02040503050406030204" charset="0"/>
                <a:sym typeface="+mn-ea"/>
              </a:rPr>
              <a:t>网</a:t>
            </a:r>
            <a:r>
              <a:rPr lang="zh-CN" altLang="en-US" b="1" dirty="0">
                <a:latin typeface="Cambria Math" panose="02040503050406030204" charset="0"/>
                <a:ea typeface="Microsoft YaHei UI" panose="020B0503020204020204" charset="-122"/>
                <a:cs typeface="Cambria Math" panose="02040503050406030204" charset="0"/>
                <a:sym typeface="+mn-ea"/>
              </a:rPr>
              <a:t>络模型</a:t>
            </a:r>
            <a:r>
              <a:rPr lang="zh-CN" altLang="en-US" dirty="0">
                <a:latin typeface="Cambria Math" panose="02040503050406030204" charset="0"/>
                <a:ea typeface="Microsoft YaHei UI" panose="020B0503020204020204" charset="-122"/>
                <a:cs typeface="Cambria Math" panose="02040503050406030204" charset="0"/>
                <a:sym typeface="+mn-ea"/>
              </a:rPr>
              <a:t>，并结合网络中心度分析和</a:t>
            </a:r>
            <a:r>
              <a:rPr lang="zh-CN" altLang="en-US" b="1" dirty="0">
                <a:latin typeface="Cambria Math" panose="02040503050406030204" charset="0"/>
                <a:ea typeface="Microsoft YaHei UI" panose="020B0503020204020204" charset="-122"/>
                <a:cs typeface="Cambria Math" panose="02040503050406030204" charset="0"/>
                <a:sym typeface="+mn-ea"/>
              </a:rPr>
              <a:t>投票算法</a:t>
            </a:r>
            <a:r>
              <a:rPr lang="zh-CN" altLang="en-US" dirty="0">
                <a:latin typeface="Cambria Math" panose="02040503050406030204" charset="0"/>
                <a:ea typeface="Microsoft YaHei UI" panose="020B0503020204020204" charset="-122"/>
                <a:cs typeface="Cambria Math" panose="02040503050406030204" charset="0"/>
                <a:sym typeface="+mn-ea"/>
              </a:rPr>
              <a:t>，完成了</a:t>
            </a:r>
            <a:r>
              <a:rPr lang="zh-CN" altLang="en-US" b="1" dirty="0">
                <a:latin typeface="Cambria Math" panose="02040503050406030204" charset="0"/>
                <a:ea typeface="Microsoft YaHei UI" panose="020B0503020204020204" charset="-122"/>
                <a:cs typeface="Cambria Math" panose="02040503050406030204" charset="0"/>
                <a:sym typeface="+mn-ea"/>
              </a:rPr>
              <a:t>基于影响力的期刊评级</a:t>
            </a:r>
            <a:r>
              <a:rPr lang="zh-CN" altLang="en-US" dirty="0">
                <a:latin typeface="Cambria Math" panose="02040503050406030204" charset="0"/>
                <a:ea typeface="Microsoft YaHei UI" panose="020B0503020204020204" charset="-122"/>
                <a:cs typeface="Cambria Math" panose="02040503050406030204" charset="0"/>
                <a:sym typeface="+mn-ea"/>
              </a:rPr>
              <a:t>；</a:t>
            </a:r>
            <a:endParaRPr lang="zh-CN" dirty="0">
              <a:latin typeface="Cambria Math" panose="02040503050406030204" charset="0"/>
              <a:ea typeface="Microsoft YaHei UI" panose="020B0503020204020204" charset="-122"/>
              <a:cs typeface="Cambria Math" panose="02040503050406030204" charset="0"/>
              <a:sym typeface="+mn-ea"/>
            </a:endParaRPr>
          </a:p>
          <a:p>
            <a:pPr lvl="1" algn="just" fontAlgn="auto">
              <a:lnSpc>
                <a:spcPct val="110000"/>
              </a:lnSpc>
              <a:spcAft>
                <a:spcPts val="600"/>
              </a:spcAft>
            </a:pPr>
            <a:r>
              <a:rPr lang="en-US" altLang="zh-CN" dirty="0">
                <a:latin typeface="Cambria Math" panose="02040503050406030204" charset="0"/>
                <a:ea typeface="Microsoft YaHei UI" panose="020B0503020204020204" charset="-122"/>
                <a:cs typeface="Cambria Math" panose="02040503050406030204" charset="0"/>
                <a:sym typeface="+mn-ea"/>
              </a:rPr>
              <a:t>3.  </a:t>
            </a:r>
            <a:r>
              <a:rPr lang="zh-CN" dirty="0">
                <a:latin typeface="Cambria Math" panose="02040503050406030204" charset="0"/>
                <a:ea typeface="Microsoft YaHei UI" panose="020B0503020204020204" charset="-122"/>
                <a:cs typeface="Cambria Math" panose="02040503050406030204" charset="0"/>
                <a:sym typeface="+mn-ea"/>
              </a:rPr>
              <a:t>在</a:t>
            </a:r>
            <a:r>
              <a:rPr lang="en-US" altLang="zh-CN" dirty="0">
                <a:latin typeface="Cambria Math" panose="02040503050406030204" charset="0"/>
                <a:ea typeface="Microsoft YaHei UI" panose="020B0503020204020204" charset="-122"/>
                <a:cs typeface="Cambria Math" panose="02040503050406030204" charset="0"/>
                <a:sym typeface="+mn-ea"/>
              </a:rPr>
              <a:t> Task3 </a:t>
            </a:r>
            <a:r>
              <a:rPr lang="zh-CN" altLang="en-US" dirty="0">
                <a:latin typeface="Cambria Math" panose="02040503050406030204" charset="0"/>
                <a:ea typeface="Microsoft YaHei UI" panose="020B0503020204020204" charset="-122"/>
                <a:cs typeface="Cambria Math" panose="02040503050406030204" charset="0"/>
                <a:sym typeface="+mn-ea"/>
              </a:rPr>
              <a:t>中，我们则对</a:t>
            </a:r>
            <a:r>
              <a:rPr lang="en-US" altLang="zh-CN" dirty="0">
                <a:latin typeface="Cambria Math" panose="02040503050406030204" charset="0"/>
                <a:ea typeface="Microsoft YaHei UI" panose="020B0503020204020204" charset="-122"/>
                <a:cs typeface="Cambria Math" panose="02040503050406030204" charset="0"/>
                <a:sym typeface="+mn-ea"/>
              </a:rPr>
              <a:t> Garfield </a:t>
            </a:r>
            <a:r>
              <a:rPr lang="zh-CN" altLang="en-US" dirty="0">
                <a:latin typeface="Cambria Math" panose="02040503050406030204" charset="0"/>
                <a:ea typeface="Microsoft YaHei UI" panose="020B0503020204020204" charset="-122"/>
                <a:cs typeface="Cambria Math" panose="02040503050406030204" charset="0"/>
                <a:sym typeface="+mn-ea"/>
              </a:rPr>
              <a:t>模型中的一些参数和假定进行了讨论。</a:t>
            </a:r>
            <a:endParaRPr lang="zh-CN" altLang="en-US" dirty="0">
              <a:latin typeface="Cambria Math" panose="02040503050406030204" charset="0"/>
              <a:ea typeface="Microsoft YaHei UI" panose="020B0503020204020204" charset="-122"/>
              <a:cs typeface="Cambria Math" panose="02040503050406030204" charset="0"/>
              <a:sym typeface="+mn-ea"/>
            </a:endParaRPr>
          </a:p>
        </p:txBody>
      </p:sp>
    </p:spTree>
  </p:cSld>
  <p:clrMapOvr>
    <a:masterClrMapping/>
  </p:clrMapOvr>
  <p:transition advTm="55682"/>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9555" y="1218565"/>
            <a:ext cx="11442065" cy="398780"/>
          </a:xfrm>
          <a:prstGeom prst="rect">
            <a:avLst/>
          </a:prstGeom>
          <a:noFill/>
        </p:spPr>
        <p:txBody>
          <a:bodyPr wrap="square" rtlCol="0" anchor="t">
            <a:spAutoFit/>
          </a:bodyPr>
          <a:lstStyle/>
          <a:p>
            <a:r>
              <a:rPr lang="en-US" altLang="zh-CN" sz="2000" b="1" dirty="0">
                <a:latin typeface="Cambria Math" panose="02040503050406030204" charset="0"/>
                <a:ea typeface="Microsoft YaHei UI" panose="020B0503020204020204" charset="-122"/>
                <a:cs typeface="Cambria Math" panose="02040503050406030204" charset="0"/>
              </a:rPr>
              <a:t>1. </a:t>
            </a:r>
            <a:r>
              <a:rPr lang="zh-CN" altLang="en-US" sz="2000" b="1" dirty="0">
                <a:latin typeface="Cambria Math" panose="02040503050406030204" charset="0"/>
                <a:ea typeface="Microsoft YaHei UI" panose="020B0503020204020204" charset="-122"/>
                <a:cs typeface="Cambria Math" panose="02040503050406030204" charset="0"/>
              </a:rPr>
              <a:t>考虑刊龄影响的改进：</a:t>
            </a:r>
            <a:endParaRPr lang="en-US" altLang="zh-CN" sz="2000" dirty="0">
              <a:latin typeface="Cambria Math" panose="02040503050406030204" charset="0"/>
              <a:ea typeface="Microsoft YaHei UI" panose="020B0503020204020204" charset="-122"/>
              <a:cs typeface="Cambria Math" panose="02040503050406030204" charset="0"/>
              <a:sym typeface="+mn-ea"/>
            </a:endParaRPr>
          </a:p>
        </p:txBody>
      </p:sp>
      <p:grpSp>
        <p:nvGrpSpPr>
          <p:cNvPr id="23" name="组合 22"/>
          <p:cNvGrpSpPr/>
          <p:nvPr/>
        </p:nvGrpSpPr>
        <p:grpSpPr>
          <a:xfrm>
            <a:off x="201930" y="71120"/>
            <a:ext cx="11748770" cy="1023620"/>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grpSp>
            <p:nvGrpSpPr>
              <p:cNvPr id="21" name="组合 20"/>
              <p:cNvGrpSpPr/>
              <p:nvPr/>
            </p:nvGrpSpPr>
            <p:grpSpPr>
              <a:xfrm>
                <a:off x="390" y="849"/>
                <a:ext cx="18142" cy="883"/>
                <a:chOff x="390" y="849"/>
                <a:chExt cx="18142" cy="883"/>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sp>
              <p:nvSpPr>
                <p:cNvPr id="14" name="object 7"/>
                <p:cNvSpPr txBox="1">
                  <a:spLocks noGrp="1"/>
                </p:cNvSpPr>
                <p:nvPr/>
              </p:nvSpPr>
              <p:spPr>
                <a:xfrm>
                  <a:off x="501" y="849"/>
                  <a:ext cx="1535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altLang="zh-CN" sz="3200" b="1" spc="-5" dirty="0">
                      <a:latin typeface="Cambria Math" panose="02040503050406030204" charset="0"/>
                      <a:cs typeface="Cambria Math" panose="02040503050406030204" charset="0"/>
                    </a:rPr>
                    <a:t>2   </a:t>
                  </a:r>
                  <a:r>
                    <a:rPr lang="en-US" altLang="zh-CN" sz="3200" b="1" spc="-50" dirty="0">
                      <a:latin typeface="Cambria Math" panose="02040503050406030204" charset="0"/>
                      <a:cs typeface="Cambria Math" panose="02040503050406030204" charset="0"/>
                    </a:rPr>
                    <a:t> Task 1</a:t>
                  </a:r>
                  <a:r>
                    <a:rPr sz="3200" b="1" spc="-50" dirty="0">
                      <a:effectLst/>
                      <a:latin typeface="Cambria Math" panose="02040503050406030204" charset="0"/>
                      <a:cs typeface="Cambria Math" panose="02040503050406030204" charset="0"/>
                      <a:sym typeface="+mn-ea"/>
                    </a:rPr>
                    <a:t>: </a:t>
                  </a:r>
                  <a:r>
                    <a:rPr lang="zh-CN" altLang="en-US" sz="3200" b="1" spc="-50" dirty="0">
                      <a:latin typeface="Cambria Math" panose="02040503050406030204" charset="0"/>
                      <a:cs typeface="Cambria Math" panose="02040503050406030204" charset="0"/>
                    </a:rPr>
                    <a:t>基于改进 </a:t>
                  </a:r>
                  <a:r>
                    <a:rPr lang="en-US" altLang="zh-CN" sz="3200" b="1" spc="-50" dirty="0">
                      <a:latin typeface="Cambria Math" panose="02040503050406030204" charset="0"/>
                      <a:cs typeface="Cambria Math" panose="02040503050406030204" charset="0"/>
                    </a:rPr>
                    <a:t>Garfield </a:t>
                  </a:r>
                  <a:r>
                    <a:rPr lang="zh-CN" altLang="en-US" sz="3200" b="1" spc="-50" dirty="0">
                      <a:latin typeface="Cambria Math" panose="02040503050406030204" charset="0"/>
                      <a:cs typeface="Cambria Math" panose="02040503050406030204" charset="0"/>
                    </a:rPr>
                    <a:t>算法的期刊关联度模型</a:t>
                  </a:r>
                  <a:endParaRPr lang="zh-CN" altLang="en-US" sz="3200" b="1" spc="-50" dirty="0">
                    <a:latin typeface="Cambria Math" panose="02040503050406030204" charset="0"/>
                    <a:cs typeface="Cambria Math" panose="02040503050406030204" charset="0"/>
                  </a:endParaRPr>
                </a:p>
              </p:txBody>
            </p:sp>
          </p:grpSp>
        </p:grpSp>
      </p:grpSp>
      <p:sp>
        <p:nvSpPr>
          <p:cNvPr id="2" name="文本框 1"/>
          <p:cNvSpPr txBox="1"/>
          <p:nvPr/>
        </p:nvSpPr>
        <p:spPr>
          <a:xfrm>
            <a:off x="249555" y="2590800"/>
            <a:ext cx="5621020" cy="1106805"/>
          </a:xfrm>
          <a:prstGeom prst="rect">
            <a:avLst/>
          </a:prstGeom>
          <a:noFill/>
        </p:spPr>
        <p:txBody>
          <a:bodyPr wrap="square" rtlCol="0">
            <a:spAutoFit/>
          </a:bodyPr>
          <a:lstStyle/>
          <a:p>
            <a:pPr fontAlgn="auto">
              <a:spcAft>
                <a:spcPts val="600"/>
              </a:spcAft>
            </a:pPr>
            <a:r>
              <a:rPr lang="en-US" altLang="zh-CN" sz="2000" dirty="0">
                <a:latin typeface="Cambria Math" panose="02040503050406030204" charset="0"/>
                <a:ea typeface="Microsoft YaHei UI" panose="020B0503020204020204" charset="-122"/>
                <a:cs typeface="Cambria Math" panose="02040503050406030204" charset="0"/>
              </a:rPr>
              <a:t>    </a:t>
            </a:r>
            <a:r>
              <a:rPr lang="zh-CN" altLang="en-US" sz="2000" dirty="0">
                <a:latin typeface="Cambria Math" panose="02040503050406030204" charset="0"/>
                <a:ea typeface="Microsoft YaHei UI" panose="020B0503020204020204" charset="-122"/>
                <a:cs typeface="Cambria Math" panose="02040503050406030204" charset="0"/>
              </a:rPr>
              <a:t>选取时间跨度为</a:t>
            </a:r>
            <a:r>
              <a:rPr lang="en-US" altLang="zh-CN" sz="2000" dirty="0">
                <a:latin typeface="Cambria Math" panose="02040503050406030204" charset="0"/>
                <a:ea typeface="Microsoft YaHei UI" panose="020B0503020204020204" charset="-122"/>
                <a:cs typeface="Cambria Math" panose="02040503050406030204" charset="0"/>
              </a:rPr>
              <a:t> 8 </a:t>
            </a:r>
            <a:r>
              <a:rPr lang="zh-CN" altLang="en-US" sz="2000" dirty="0">
                <a:latin typeface="Cambria Math" panose="02040503050406030204" charset="0"/>
                <a:ea typeface="Microsoft YaHei UI" panose="020B0503020204020204" charset="-122"/>
                <a:cs typeface="Cambria Math" panose="02040503050406030204" charset="0"/>
              </a:rPr>
              <a:t>年的理由：</a:t>
            </a:r>
            <a:endParaRPr lang="en-US" altLang="zh-CN" sz="2000" dirty="0">
              <a:latin typeface="Cambria Math" panose="02040503050406030204" charset="0"/>
              <a:ea typeface="Microsoft YaHei UI" panose="020B0503020204020204" charset="-122"/>
              <a:cs typeface="Cambria Math" panose="02040503050406030204" charset="0"/>
            </a:endParaRPr>
          </a:p>
          <a:p>
            <a:pPr lvl="1" fontAlgn="auto">
              <a:spcAft>
                <a:spcPts val="600"/>
              </a:spcAft>
            </a:pPr>
            <a:r>
              <a:rPr lang="en-US" altLang="zh-CN" dirty="0">
                <a:latin typeface="Cambria Math" panose="02040503050406030204" charset="0"/>
                <a:ea typeface="Microsoft YaHei UI" panose="020B0503020204020204" charset="-122"/>
                <a:cs typeface="Cambria Math" panose="02040503050406030204" charset="0"/>
              </a:rPr>
              <a:t>(1) </a:t>
            </a:r>
            <a:r>
              <a:rPr lang="zh-CN" altLang="zh-CN" dirty="0">
                <a:latin typeface="Cambria Math" panose="02040503050406030204" charset="0"/>
                <a:ea typeface="Microsoft YaHei UI" panose="020B0503020204020204" charset="-122"/>
                <a:cs typeface="Cambria Math" panose="02040503050406030204" charset="0"/>
              </a:rPr>
              <a:t>可以较完整地反映引用量随年份的变化规律；</a:t>
            </a:r>
            <a:endParaRPr lang="en-US" altLang="zh-CN" dirty="0">
              <a:latin typeface="Cambria Math" panose="02040503050406030204" charset="0"/>
              <a:ea typeface="Microsoft YaHei UI" panose="020B0503020204020204" charset="-122"/>
              <a:cs typeface="Cambria Math" panose="02040503050406030204" charset="0"/>
            </a:endParaRPr>
          </a:p>
          <a:p>
            <a:pPr lvl="1" fontAlgn="auto">
              <a:spcAft>
                <a:spcPts val="600"/>
              </a:spcAft>
            </a:pPr>
            <a:r>
              <a:rPr lang="en-US" altLang="zh-CN" dirty="0">
                <a:latin typeface="Cambria Math" panose="02040503050406030204" charset="0"/>
                <a:ea typeface="Microsoft YaHei UI" panose="020B0503020204020204" charset="-122"/>
                <a:cs typeface="Cambria Math" panose="02040503050406030204" charset="0"/>
              </a:rPr>
              <a:t>(2) </a:t>
            </a:r>
            <a:r>
              <a:rPr lang="zh-CN" altLang="en-US" dirty="0">
                <a:latin typeface="Cambria Math" panose="02040503050406030204" charset="0"/>
                <a:ea typeface="Microsoft YaHei UI" panose="020B0503020204020204" charset="-122"/>
                <a:cs typeface="Cambria Math" panose="02040503050406030204" charset="0"/>
              </a:rPr>
              <a:t>数据的基数不会过小以引起明显的数据波动。</a:t>
            </a:r>
            <a:endParaRPr lang="zh-CN" altLang="en-US" dirty="0">
              <a:latin typeface="Cambria Math" panose="02040503050406030204" charset="0"/>
              <a:ea typeface="Microsoft YaHei UI" panose="020B0503020204020204" charset="-122"/>
              <a:cs typeface="Cambria Math" panose="02040503050406030204" charset="0"/>
            </a:endParaRPr>
          </a:p>
        </p:txBody>
      </p:sp>
      <p:sp>
        <p:nvSpPr>
          <p:cNvPr id="4" name="文本框 3"/>
          <p:cNvSpPr txBox="1"/>
          <p:nvPr/>
        </p:nvSpPr>
        <p:spPr>
          <a:xfrm>
            <a:off x="249555" y="4572000"/>
            <a:ext cx="5565775" cy="706755"/>
          </a:xfrm>
          <a:prstGeom prst="rect">
            <a:avLst/>
          </a:prstGeom>
          <a:noFill/>
        </p:spPr>
        <p:txBody>
          <a:bodyPr wrap="square" rtlCol="0">
            <a:spAutoFit/>
          </a:bodyPr>
          <a:lstStyle/>
          <a:p>
            <a:r>
              <a:rPr lang="zh-CN" altLang="en-US" sz="2000" dirty="0">
                <a:latin typeface="Cambria Math" panose="02040503050406030204" charset="0"/>
                <a:ea typeface="Microsoft YaHei UI" panose="020B0503020204020204" charset="-122"/>
                <a:cs typeface="Cambria Math" panose="02040503050406030204" charset="0"/>
              </a:rPr>
              <a:t>（</a:t>
            </a:r>
            <a:r>
              <a:rPr lang="en-US" altLang="zh-CN" sz="2000" dirty="0">
                <a:latin typeface="Cambria Math" panose="02040503050406030204" charset="0"/>
                <a:ea typeface="Microsoft YaHei UI" panose="020B0503020204020204" charset="-122"/>
                <a:cs typeface="Cambria Math" panose="02040503050406030204" charset="0"/>
              </a:rPr>
              <a:t>2019 </a:t>
            </a:r>
            <a:r>
              <a:rPr lang="zh-CN" altLang="zh-CN" sz="2000" dirty="0">
                <a:latin typeface="Cambria Math" panose="02040503050406030204" charset="0"/>
                <a:ea typeface="Microsoft YaHei UI" panose="020B0503020204020204" charset="-122"/>
                <a:cs typeface="Cambria Math" panose="02040503050406030204" charset="0"/>
              </a:rPr>
              <a:t>年</a:t>
            </a:r>
            <a:r>
              <a:rPr lang="en-US" altLang="zh-CN" sz="2000" dirty="0">
                <a:latin typeface="Cambria Math" panose="02040503050406030204" charset="0"/>
                <a:ea typeface="Microsoft YaHei UI" panose="020B0503020204020204" charset="-122"/>
                <a:cs typeface="Cambria Math" panose="02040503050406030204" charset="0"/>
              </a:rPr>
              <a:t> NATURE </a:t>
            </a:r>
            <a:r>
              <a:rPr lang="zh-CN" altLang="zh-CN" sz="2000" dirty="0">
                <a:latin typeface="Cambria Math" panose="02040503050406030204" charset="0"/>
                <a:ea typeface="Microsoft YaHei UI" panose="020B0503020204020204" charset="-122"/>
                <a:cs typeface="Cambria Math" panose="02040503050406030204" charset="0"/>
              </a:rPr>
              <a:t>共引用</a:t>
            </a:r>
            <a:r>
              <a:rPr lang="en-US" altLang="zh-CN" sz="2000" dirty="0">
                <a:latin typeface="Cambria Math" panose="02040503050406030204" charset="0"/>
                <a:ea typeface="Microsoft YaHei UI" panose="020B0503020204020204" charset="-122"/>
                <a:cs typeface="Cambria Math" panose="02040503050406030204" charset="0"/>
              </a:rPr>
              <a:t> SCIENCE </a:t>
            </a:r>
            <a:r>
              <a:rPr lang="zh-CN" altLang="zh-CN" sz="2000" dirty="0">
                <a:latin typeface="Cambria Math" panose="02040503050406030204" charset="0"/>
                <a:ea typeface="Microsoft YaHei UI" panose="020B0503020204020204" charset="-122"/>
                <a:cs typeface="Cambria Math" panose="02040503050406030204" charset="0"/>
              </a:rPr>
              <a:t>文章</a:t>
            </a:r>
            <a:r>
              <a:rPr lang="en-US" altLang="zh-CN" sz="2000" dirty="0">
                <a:latin typeface="Cambria Math" panose="02040503050406030204" charset="0"/>
                <a:ea typeface="Microsoft YaHei UI" panose="020B0503020204020204" charset="-122"/>
                <a:cs typeface="Cambria Math" panose="02040503050406030204" charset="0"/>
              </a:rPr>
              <a:t> 2601 </a:t>
            </a:r>
            <a:r>
              <a:rPr lang="zh-CN" altLang="zh-CN" sz="2000" dirty="0">
                <a:latin typeface="Cambria Math" panose="02040503050406030204" charset="0"/>
                <a:ea typeface="Microsoft YaHei UI" panose="020B0503020204020204" charset="-122"/>
                <a:cs typeface="Cambria Math" panose="02040503050406030204" charset="0"/>
              </a:rPr>
              <a:t>篇，其中</a:t>
            </a:r>
            <a:r>
              <a:rPr lang="en-US" altLang="zh-CN" sz="2000" dirty="0">
                <a:latin typeface="Cambria Math" panose="02040503050406030204" charset="0"/>
                <a:ea typeface="Microsoft YaHei UI" panose="020B0503020204020204" charset="-122"/>
                <a:cs typeface="Cambria Math" panose="02040503050406030204" charset="0"/>
              </a:rPr>
              <a:t> 1038 </a:t>
            </a:r>
            <a:r>
              <a:rPr lang="zh-CN" altLang="zh-CN" sz="2000" dirty="0">
                <a:latin typeface="Cambria Math" panose="02040503050406030204" charset="0"/>
                <a:ea typeface="Microsoft YaHei UI" panose="020B0503020204020204" charset="-122"/>
                <a:cs typeface="Cambria Math" panose="02040503050406030204" charset="0"/>
              </a:rPr>
              <a:t>篇出版于</a:t>
            </a:r>
            <a:r>
              <a:rPr lang="en-US" altLang="zh-CN" sz="2000" dirty="0">
                <a:latin typeface="Cambria Math" panose="02040503050406030204" charset="0"/>
                <a:ea typeface="Microsoft YaHei UI" panose="020B0503020204020204" charset="-122"/>
                <a:cs typeface="Cambria Math" panose="02040503050406030204" charset="0"/>
              </a:rPr>
              <a:t> 2011 </a:t>
            </a:r>
            <a:r>
              <a:rPr lang="zh-CN" altLang="zh-CN" sz="2000" dirty="0">
                <a:latin typeface="Cambria Math" panose="02040503050406030204" charset="0"/>
                <a:ea typeface="Microsoft YaHei UI" panose="020B0503020204020204" charset="-122"/>
                <a:cs typeface="Cambria Math" panose="02040503050406030204" charset="0"/>
              </a:rPr>
              <a:t>年及以前</a:t>
            </a:r>
            <a:r>
              <a:rPr lang="zh-CN" altLang="en-US" sz="2000" dirty="0">
                <a:latin typeface="Cambria Math" panose="02040503050406030204" charset="0"/>
                <a:ea typeface="Microsoft YaHei UI" panose="020B0503020204020204" charset="-122"/>
                <a:cs typeface="Cambria Math" panose="02040503050406030204" charset="0"/>
              </a:rPr>
              <a:t>）</a:t>
            </a:r>
            <a:endParaRPr lang="zh-CN" altLang="en-US" sz="2000" dirty="0">
              <a:latin typeface="Cambria Math" panose="02040503050406030204" charset="0"/>
              <a:ea typeface="Microsoft YaHei UI" panose="020B0503020204020204" charset="-122"/>
              <a:cs typeface="Cambria Math" panose="02040503050406030204" charset="0"/>
            </a:endParaRPr>
          </a:p>
        </p:txBody>
      </p:sp>
      <mc:AlternateContent xmlns:mc="http://schemas.openxmlformats.org/markup-compatibility/2006">
        <mc:Choice xmlns:a14="http://schemas.microsoft.com/office/drawing/2010/main" Requires="a14">
          <p:sp>
            <p:nvSpPr>
              <p:cNvPr id="7" name="文本框 6"/>
              <p:cNvSpPr txBox="1"/>
              <p:nvPr/>
            </p:nvSpPr>
            <p:spPr>
              <a:xfrm>
                <a:off x="273685" y="1600200"/>
                <a:ext cx="11442065" cy="720725"/>
              </a:xfrm>
              <a:prstGeom prst="rect">
                <a:avLst/>
              </a:prstGeom>
              <a:noFill/>
            </p:spPr>
            <p:txBody>
              <a:bodyPr wrap="square" rtlCol="0" anchor="t">
                <a:spAutoFit/>
              </a:bodyPr>
              <a:p>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在计算 </a:t>
                </a:r>
                <a:r>
                  <a:rPr lang="en-US" altLang="zh-CN" sz="2000" dirty="0">
                    <a:latin typeface="Cambria Math" panose="02040503050406030204" charset="0"/>
                    <a:ea typeface="Microsoft YaHei UI" panose="020B0503020204020204" charset="-122"/>
                    <a:cs typeface="Cambria Math" panose="02040503050406030204" charset="0"/>
                  </a:rPr>
                  <a:t>R</a:t>
                </a:r>
                <a:r>
                  <a:rPr lang="en-US" altLang="zh-CN" sz="2000" baseline="-25000" dirty="0">
                    <a:latin typeface="Cambria Math" panose="02040503050406030204" charset="0"/>
                    <a:ea typeface="Microsoft YaHei UI" panose="020B0503020204020204" charset="-122"/>
                    <a:cs typeface="Cambria Math" panose="02040503050406030204" charset="0"/>
                  </a:rPr>
                  <a:t>i&gt;j</a:t>
                </a:r>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时，用</a:t>
                </a:r>
                <a:r>
                  <a:rPr lang="en-US" altLang="zh-CN" sz="2000" dirty="0">
                    <a:latin typeface="Cambria Math" panose="02040503050406030204" charset="0"/>
                    <a:ea typeface="Microsoft YaHei UI" panose="020B0503020204020204" charset="-122"/>
                    <a:cs typeface="Cambria Math" panose="02040503050406030204" charset="0"/>
                  </a:rPr>
                  <a:t> </a:t>
                </a:r>
                <a:r>
                  <a:rPr lang="en-US" altLang="zh-CN" sz="2000" dirty="0" err="1">
                    <a:latin typeface="Cambria Math" panose="02040503050406030204" charset="0"/>
                    <a:ea typeface="Microsoft YaHei UI" panose="020B0503020204020204" charset="-122"/>
                    <a:cs typeface="Cambria Math" panose="02040503050406030204" charset="0"/>
                  </a:rPr>
                  <a:t>i </a:t>
                </a:r>
                <a:r>
                  <a:rPr lang="zh-CN" altLang="zh-CN" sz="2000" dirty="0">
                    <a:latin typeface="Cambria Math" panose="02040503050406030204" charset="0"/>
                    <a:ea typeface="Microsoft YaHei UI" panose="020B0503020204020204" charset="-122"/>
                    <a:cs typeface="Cambria Math" panose="02040503050406030204" charset="0"/>
                  </a:rPr>
                  <a:t>期刊当年文章引用</a:t>
                </a:r>
                <a:r>
                  <a:rPr lang="en-US" altLang="zh-CN" sz="2000" dirty="0">
                    <a:latin typeface="Cambria Math" panose="02040503050406030204" charset="0"/>
                    <a:ea typeface="Microsoft YaHei UI" panose="020B0503020204020204" charset="-122"/>
                    <a:cs typeface="Cambria Math" panose="02040503050406030204" charset="0"/>
                  </a:rPr>
                  <a:t> j </a:t>
                </a:r>
                <a:r>
                  <a:rPr lang="zh-CN" altLang="zh-CN" sz="2000" dirty="0">
                    <a:latin typeface="Cambria Math" panose="02040503050406030204" charset="0"/>
                    <a:ea typeface="Microsoft YaHei UI" panose="020B0503020204020204" charset="-122"/>
                    <a:cs typeface="Cambria Math" panose="02040503050406030204" charset="0"/>
                  </a:rPr>
                  <a:t>期刊近</a:t>
                </a:r>
                <a:r>
                  <a:rPr lang="en-US" altLang="zh-CN" sz="2000" dirty="0">
                    <a:latin typeface="Cambria Math" panose="02040503050406030204" charset="0"/>
                    <a:ea typeface="Microsoft YaHei UI" panose="020B0503020204020204" charset="-122"/>
                    <a:cs typeface="Cambria Math" panose="02040503050406030204" charset="0"/>
                  </a:rPr>
                  <a:t> 8 </a:t>
                </a:r>
                <a:r>
                  <a:rPr lang="zh-CN" altLang="zh-CN" sz="2000" dirty="0">
                    <a:latin typeface="Cambria Math" panose="02040503050406030204" charset="0"/>
                    <a:ea typeface="Microsoft YaHei UI" panose="020B0503020204020204" charset="-122"/>
                    <a:cs typeface="Cambria Math" panose="02040503050406030204" charset="0"/>
                  </a:rPr>
                  <a:t>年出版文章的次数代替</a:t>
                </a:r>
                <a:r>
                  <a:rPr lang="en-US" altLang="zh-CN" sz="2000" dirty="0">
                    <a:latin typeface="Cambria Math" panose="02040503050406030204" charset="0"/>
                    <a:ea typeface="Microsoft YaHei UI" panose="020B0503020204020204" charset="-122"/>
                    <a:cs typeface="Cambria Math" panose="02040503050406030204" charset="0"/>
                  </a:rPr>
                  <a:t> Garfield </a:t>
                </a:r>
                <a:r>
                  <a:rPr lang="zh-CN" altLang="en-US" sz="2000" dirty="0">
                    <a:latin typeface="Cambria Math" panose="02040503050406030204" charset="0"/>
                    <a:ea typeface="Microsoft YaHei UI" panose="020B0503020204020204" charset="-122"/>
                    <a:cs typeface="Cambria Math" panose="02040503050406030204" charset="0"/>
                  </a:rPr>
                  <a:t>模型中的</a:t>
                </a:r>
                <a:r>
                  <a:rPr lang="en-US" altLang="zh-CN" sz="2000" dirty="0">
                    <a:latin typeface="Cambria Math" panose="02040503050406030204" charset="0"/>
                    <a:ea typeface="Microsoft YaHei UI" panose="020B0503020204020204" charset="-122"/>
                    <a:cs typeface="Cambria Math" panose="02040503050406030204" charset="0"/>
                  </a:rPr>
                  <a:t> H</a:t>
                </a:r>
                <a:r>
                  <a:rPr lang="en-US" altLang="zh-CN" sz="2000" baseline="-25000" dirty="0">
                    <a:latin typeface="Cambria Math" panose="02040503050406030204" charset="0"/>
                    <a:ea typeface="Microsoft YaHei UI" panose="020B0503020204020204" charset="-122"/>
                    <a:cs typeface="Cambria Math" panose="02040503050406030204" charset="0"/>
                  </a:rPr>
                  <a:t>i&gt;j </a:t>
                </a:r>
                <a:r>
                  <a:rPr lang="zh-CN" altLang="zh-CN" sz="2000" dirty="0">
                    <a:latin typeface="Cambria Math" panose="02040503050406030204" charset="0"/>
                    <a:ea typeface="Microsoft YaHei UI" panose="020B0503020204020204" charset="-122"/>
                    <a:cs typeface="Cambria Math" panose="02040503050406030204" charset="0"/>
                  </a:rPr>
                  <a:t>，并修改乘子 </a:t>
                </a:r>
                <a14:m>
                  <m:oMath xmlns:m="http://schemas.openxmlformats.org/officeDocument/2006/math">
                    <m:sSup>
                      <m:sSupPr>
                        <m:ctrlPr>
                          <a:rPr lang="zh-CN" altLang="zh-CN" sz="2000" i="1">
                            <a:latin typeface="Cambria Math" panose="02040503050406030204" charset="0"/>
                            <a:ea typeface="Microsoft YaHei UI" panose="020B0503020204020204" charset="-122"/>
                            <a:cs typeface="Cambria Math" panose="02040503050406030204" charset="0"/>
                          </a:rPr>
                        </m:ctrlPr>
                      </m:sSupPr>
                      <m:e>
                        <m:r>
                          <a:rPr lang="en-US" altLang="zh-CN" sz="2000">
                            <a:latin typeface="Cambria Math" panose="02040503050406030204" charset="0"/>
                            <a:ea typeface="MS Mincho" charset="0"/>
                            <a:cs typeface="Cambria Math" panose="02040503050406030204" charset="0"/>
                          </a:rPr>
                          <m:t>10</m:t>
                        </m:r>
                      </m:e>
                      <m:sup>
                        <m:r>
                          <a:rPr lang="en-US" altLang="zh-CN" sz="2000">
                            <a:latin typeface="Cambria Math" panose="02040503050406030204" charset="0"/>
                            <a:ea typeface="MS Mincho" charset="0"/>
                            <a:cs typeface="Cambria Math" panose="02040503050406030204" charset="0"/>
                          </a:rPr>
                          <m:t>6</m:t>
                        </m:r>
                      </m:sup>
                    </m:sSup>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为 </a:t>
                </a:r>
                <a14:m>
                  <m:oMath xmlns:m="http://schemas.openxmlformats.org/officeDocument/2006/math">
                    <m:sSup>
                      <m:sSupPr>
                        <m:ctrlPr>
                          <a:rPr lang="zh-CN" altLang="zh-CN" sz="2000" i="1">
                            <a:latin typeface="Cambria Math" panose="02040503050406030204" charset="0"/>
                            <a:ea typeface="Microsoft YaHei UI" panose="020B0503020204020204" charset="-122"/>
                            <a:cs typeface="Cambria Math" panose="02040503050406030204" charset="0"/>
                          </a:rPr>
                        </m:ctrlPr>
                      </m:sSupPr>
                      <m:e>
                        <m:r>
                          <a:rPr lang="en-US" altLang="zh-CN" sz="2000">
                            <a:latin typeface="Cambria Math" panose="02040503050406030204" charset="0"/>
                            <a:ea typeface="MS Mincho" charset="0"/>
                            <a:cs typeface="Cambria Math" panose="02040503050406030204" charset="0"/>
                          </a:rPr>
                          <m:t>10</m:t>
                        </m:r>
                      </m:e>
                      <m:sup>
                        <m:r>
                          <a:rPr lang="en-US" altLang="zh-CN" sz="2000">
                            <a:latin typeface="Cambria Math" panose="02040503050406030204" charset="0"/>
                            <a:ea typeface="MS Mincho" charset="0"/>
                            <a:cs typeface="Cambria Math" panose="02040503050406030204" charset="0"/>
                          </a:rPr>
                          <m:t>7</m:t>
                        </m:r>
                      </m:sup>
                    </m:sSup>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以便于计算；与之对应地，参考文献总量 </a:t>
                </a:r>
                <a14:m>
                  <m:oMath xmlns:m="http://schemas.openxmlformats.org/officeDocument/2006/math">
                    <m:sSub>
                      <m:sSubPr>
                        <m:ctrlPr>
                          <a:rPr lang="zh-CN" altLang="zh-CN" sz="2000" i="1">
                            <a:latin typeface="Cambria Math" panose="02040503050406030204" charset="0"/>
                            <a:ea typeface="Microsoft YaHei UI" panose="020B0503020204020204" charset="-122"/>
                            <a:cs typeface="Cambria Math" panose="02040503050406030204" charset="0"/>
                          </a:rPr>
                        </m:ctrlPr>
                      </m:sSubPr>
                      <m:e>
                        <m:r>
                          <m:rPr>
                            <m:sty m:val="p"/>
                          </m:rPr>
                          <a:rPr lang="en-US" altLang="zh-CN" sz="2000">
                            <a:latin typeface="Cambria Math" panose="02040503050406030204" charset="0"/>
                            <a:ea typeface="Microsoft YaHei UI" panose="020B0503020204020204" charset="-122"/>
                            <a:cs typeface="Cambria Math" panose="02040503050406030204" charset="0"/>
                          </a:rPr>
                          <m:t>Ref</m:t>
                        </m:r>
                      </m:e>
                      <m:sub>
                        <m:r>
                          <m:rPr>
                            <m:sty m:val="p"/>
                          </m:rPr>
                          <a:rPr lang="en-US" altLang="zh-CN" sz="2000">
                            <a:latin typeface="Cambria Math" panose="02040503050406030204" charset="0"/>
                            <a:ea typeface="Microsoft YaHei UI" panose="020B0503020204020204" charset="-122"/>
                            <a:cs typeface="Cambria Math" panose="02040503050406030204" charset="0"/>
                          </a:rPr>
                          <m:t>i</m:t>
                        </m:r>
                      </m:sub>
                    </m:sSub>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也取引用近</a:t>
                </a:r>
                <a:r>
                  <a:rPr lang="en-US" altLang="zh-CN" sz="2000" dirty="0">
                    <a:latin typeface="Cambria Math" panose="02040503050406030204" charset="0"/>
                    <a:ea typeface="Microsoft YaHei UI" panose="020B0503020204020204" charset="-122"/>
                    <a:cs typeface="Cambria Math" panose="02040503050406030204" charset="0"/>
                  </a:rPr>
                  <a:t> 8 </a:t>
                </a:r>
                <a:r>
                  <a:rPr lang="zh-CN" altLang="zh-CN" sz="2000" dirty="0">
                    <a:latin typeface="Cambria Math" panose="02040503050406030204" charset="0"/>
                    <a:ea typeface="Microsoft YaHei UI" panose="020B0503020204020204" charset="-122"/>
                    <a:cs typeface="Cambria Math" panose="02040503050406030204" charset="0"/>
                  </a:rPr>
                  <a:t>年文章的总量。</a:t>
                </a:r>
                <a:endParaRPr lang="en-US" altLang="zh-CN" sz="2000" dirty="0">
                  <a:latin typeface="Cambria Math" panose="02040503050406030204" charset="0"/>
                  <a:ea typeface="Microsoft YaHei UI" panose="020B0503020204020204" charset="-122"/>
                  <a:cs typeface="Cambria Math" panose="02040503050406030204" charset="0"/>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273685" y="1600200"/>
                <a:ext cx="11442065" cy="720725"/>
              </a:xfrm>
              <a:prstGeom prst="rect">
                <a:avLst/>
              </a:prstGeom>
              <a:blipFill rotWithShape="1">
                <a:blip r:embed="rId3"/>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6561455" y="2400300"/>
            <a:ext cx="5375275" cy="4335145"/>
          </a:xfrm>
          <a:prstGeom prst="rect">
            <a:avLst/>
          </a:prstGeom>
        </p:spPr>
      </p:pic>
    </p:spTree>
  </p:cSld>
  <p:clrMapOvr>
    <a:masterClrMapping/>
  </p:clrMapOvr>
  <p:transition advTm="23463"/>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p:cNvSpPr txBox="1"/>
              <p:nvPr/>
            </p:nvSpPr>
            <p:spPr>
              <a:xfrm>
                <a:off x="255417" y="1218565"/>
                <a:ext cx="11429365" cy="725805"/>
              </a:xfrm>
              <a:prstGeom prst="rect">
                <a:avLst/>
              </a:prstGeom>
              <a:noFill/>
            </p:spPr>
            <p:txBody>
              <a:bodyPr wrap="square" rtlCol="0" anchor="t">
                <a:spAutoFit/>
              </a:bodyPr>
              <a:lstStyle/>
              <a:p>
                <a:r>
                  <a:rPr lang="en-US" altLang="zh-CN" sz="2000" b="1" dirty="0">
                    <a:latin typeface="Cambria Math" panose="02040503050406030204" charset="0"/>
                    <a:ea typeface="Microsoft YaHei UI" panose="020B0503020204020204" charset="-122"/>
                    <a:cs typeface="Cambria Math" panose="02040503050406030204" charset="0"/>
                  </a:rPr>
                  <a:t>2. </a:t>
                </a:r>
                <a:r>
                  <a:rPr lang="zh-CN" altLang="en-US" sz="2000" b="1" dirty="0">
                    <a:latin typeface="Cambria Math" panose="02040503050406030204" charset="0"/>
                    <a:ea typeface="Microsoft YaHei UI" panose="020B0503020204020204" charset="-122"/>
                    <a:cs typeface="Cambria Math" panose="02040503050406030204" charset="0"/>
                  </a:rPr>
                  <a:t>对关联度因子</a:t>
                </a:r>
                <a:r>
                  <a:rPr lang="en-US" altLang="zh-CN" sz="2000" b="1" dirty="0">
                    <a:latin typeface="Cambria Math" panose="02040503050406030204" charset="0"/>
                    <a:ea typeface="Microsoft YaHei UI" panose="020B0503020204020204" charset="-122"/>
                    <a:cs typeface="Cambria Math" panose="02040503050406030204" charset="0"/>
                  </a:rPr>
                  <a:t> </a:t>
                </a:r>
                <a:r>
                  <a:rPr lang="en-US" altLang="zh-CN" sz="2000" b="1" dirty="0" err="1">
                    <a:latin typeface="Cambria Math" panose="02040503050406030204" charset="0"/>
                    <a:ea typeface="Microsoft YaHei UI" panose="020B0503020204020204" charset="-122"/>
                    <a:cs typeface="Cambria Math" panose="02040503050406030204" charset="0"/>
                  </a:rPr>
                  <a:t>R</a:t>
                </a:r>
                <a:r>
                  <a:rPr lang="en-US" altLang="zh-CN" sz="2000" b="1" baseline="-25000" dirty="0" err="1">
                    <a:latin typeface="Cambria Math" panose="02040503050406030204" charset="0"/>
                    <a:ea typeface="Microsoft YaHei UI" panose="020B0503020204020204" charset="-122"/>
                    <a:cs typeface="Cambria Math" panose="02040503050406030204" charset="0"/>
                  </a:rPr>
                  <a:t>i&amp;j</a:t>
                </a:r>
                <a:r>
                  <a:rPr lang="en-US" altLang="zh-CN" sz="2000" b="1" dirty="0" err="1">
                    <a:latin typeface="Cambria Math" panose="02040503050406030204" charset="0"/>
                    <a:ea typeface="Microsoft YaHei UI" panose="020B0503020204020204" charset="-122"/>
                    <a:cs typeface="Cambria Math" panose="02040503050406030204" charset="0"/>
                  </a:rPr>
                  <a:t> </a:t>
                </a:r>
                <a:r>
                  <a:rPr lang="zh-CN" altLang="en-US" sz="2000" b="1" dirty="0">
                    <a:latin typeface="Cambria Math" panose="02040503050406030204" charset="0"/>
                    <a:ea typeface="Microsoft YaHei UI" panose="020B0503020204020204" charset="-122"/>
                    <a:cs typeface="Cambria Math" panose="02040503050406030204" charset="0"/>
                  </a:rPr>
                  <a:t>生成函数的改进：</a:t>
                </a:r>
                <a:endParaRPr lang="en-US" altLang="zh-CN" sz="2000" b="1" dirty="0">
                  <a:latin typeface="Cambria Math" panose="02040503050406030204" charset="0"/>
                  <a:ea typeface="Microsoft YaHei UI" panose="020B0503020204020204" charset="-122"/>
                  <a:cs typeface="Cambria Math" panose="02040503050406030204" charset="0"/>
                </a:endParaRPr>
              </a:p>
              <a:p>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记 </a:t>
                </a:r>
                <a14:m>
                  <m:oMath xmlns:m="http://schemas.openxmlformats.org/officeDocument/2006/math">
                    <m:sSub>
                      <m:sSubPr>
                        <m:ctrlPr>
                          <a:rPr lang="zh-CN" altLang="zh-CN" sz="2000">
                            <a:latin typeface="Cambria Math" panose="02040503050406030204" charset="0"/>
                            <a:ea typeface="Microsoft YaHei UI" panose="020B0503020204020204" charset="-122"/>
                            <a:cs typeface="Cambria Math" panose="02040503050406030204" charset="0"/>
                          </a:rPr>
                        </m:ctrlPr>
                      </m:sSubPr>
                      <m:e>
                        <m:r>
                          <m:rPr>
                            <m:sty m:val="p"/>
                          </m:rPr>
                          <a:rPr lang="en-US" altLang="zh-CN" sz="2000">
                            <a:latin typeface="Cambria Math" panose="02040503050406030204" charset="0"/>
                            <a:ea typeface="Microsoft YaHei UI" panose="020B0503020204020204" charset="-122"/>
                            <a:cs typeface="Cambria Math" panose="02040503050406030204" charset="0"/>
                          </a:rPr>
                          <m:t>R</m:t>
                        </m:r>
                      </m:e>
                      <m:sub>
                        <m:r>
                          <m:rPr>
                            <m:sty m:val="p"/>
                          </m:rPr>
                          <a:rPr lang="en-US" altLang="zh-CN" sz="2000">
                            <a:latin typeface="Cambria Math" panose="02040503050406030204" charset="0"/>
                            <a:ea typeface="Microsoft YaHei UI" panose="020B0503020204020204" charset="-122"/>
                            <a:cs typeface="Cambria Math" panose="02040503050406030204" charset="0"/>
                          </a:rPr>
                          <m:t>i</m:t>
                        </m:r>
                        <m:r>
                          <a:rPr lang="en-US" altLang="zh-CN" sz="2000">
                            <a:latin typeface="Cambria Math" panose="02040503050406030204" charset="0"/>
                            <a:ea typeface="MS Mincho" charset="0"/>
                            <a:cs typeface="Cambria Math" panose="02040503050406030204" charset="0"/>
                          </a:rPr>
                          <m:t>&gt;</m:t>
                        </m:r>
                        <m:r>
                          <m:rPr>
                            <m:sty m:val="p"/>
                          </m:rPr>
                          <a:rPr lang="en-US" altLang="zh-CN" sz="2000">
                            <a:latin typeface="Cambria Math" panose="02040503050406030204" charset="0"/>
                            <a:ea typeface="Microsoft YaHei UI" panose="020B0503020204020204" charset="-122"/>
                            <a:cs typeface="Cambria Math" panose="02040503050406030204" charset="0"/>
                          </a:rPr>
                          <m:t>j</m:t>
                        </m:r>
                      </m:sub>
                    </m:sSub>
                    <m:r>
                      <a:rPr lang="en-US" altLang="zh-CN" sz="2000">
                        <a:latin typeface="Cambria Math" panose="02040503050406030204" charset="0"/>
                        <a:ea typeface="MS Mincho" charset="0"/>
                        <a:cs typeface="Cambria Math" panose="02040503050406030204" charset="0"/>
                      </a:rPr>
                      <m:t>=</m:t>
                    </m:r>
                    <m:r>
                      <m:rPr>
                        <m:sty m:val="p"/>
                      </m:rPr>
                      <a:rPr lang="en-US" altLang="zh-CN" sz="2000">
                        <a:latin typeface="Cambria Math" panose="02040503050406030204" charset="0"/>
                        <a:ea typeface="Microsoft YaHei UI" panose="020B0503020204020204" charset="-122"/>
                        <a:cs typeface="Cambria Math" panose="02040503050406030204" charset="0"/>
                      </a:rPr>
                      <m:t>x</m:t>
                    </m:r>
                    <m:r>
                      <a:rPr lang="en-US" altLang="zh-CN" sz="2000">
                        <a:latin typeface="Cambria Math" panose="02040503050406030204" charset="0"/>
                        <a:ea typeface="MS Mincho" charset="0"/>
                        <a:cs typeface="Cambria Math" panose="02040503050406030204" charset="0"/>
                      </a:rPr>
                      <m:t>, </m:t>
                    </m:r>
                    <m:sSub>
                      <m:sSubPr>
                        <m:ctrlPr>
                          <a:rPr lang="zh-CN" altLang="zh-CN" sz="2000">
                            <a:latin typeface="Cambria Math" panose="02040503050406030204" charset="0"/>
                            <a:ea typeface="Microsoft YaHei UI" panose="020B0503020204020204" charset="-122"/>
                            <a:cs typeface="Cambria Math" panose="02040503050406030204" charset="0"/>
                          </a:rPr>
                        </m:ctrlPr>
                      </m:sSubPr>
                      <m:e>
                        <m:r>
                          <m:rPr>
                            <m:sty m:val="p"/>
                          </m:rPr>
                          <a:rPr lang="en-US" altLang="zh-CN" sz="2000">
                            <a:latin typeface="Cambria Math" panose="02040503050406030204" charset="0"/>
                            <a:ea typeface="Microsoft YaHei UI" panose="020B0503020204020204" charset="-122"/>
                            <a:cs typeface="Cambria Math" panose="02040503050406030204" charset="0"/>
                          </a:rPr>
                          <m:t>R</m:t>
                        </m:r>
                      </m:e>
                      <m:sub>
                        <m:r>
                          <m:rPr>
                            <m:sty m:val="p"/>
                          </m:rPr>
                          <a:rPr lang="en-US" altLang="zh-CN" sz="2000">
                            <a:latin typeface="Cambria Math" panose="02040503050406030204" charset="0"/>
                            <a:ea typeface="Microsoft YaHei UI" panose="020B0503020204020204" charset="-122"/>
                            <a:cs typeface="Cambria Math" panose="02040503050406030204" charset="0"/>
                          </a:rPr>
                          <m:t>j</m:t>
                        </m:r>
                        <m:r>
                          <a:rPr lang="en-US" altLang="zh-CN" sz="2000">
                            <a:latin typeface="Cambria Math" panose="02040503050406030204" charset="0"/>
                            <a:ea typeface="MS Mincho" charset="0"/>
                            <a:cs typeface="Cambria Math" panose="02040503050406030204" charset="0"/>
                          </a:rPr>
                          <m:t>&gt;</m:t>
                        </m:r>
                        <m:r>
                          <m:rPr>
                            <m:sty m:val="p"/>
                          </m:rPr>
                          <a:rPr lang="en-US" altLang="zh-CN" sz="2000">
                            <a:latin typeface="Cambria Math" panose="02040503050406030204" charset="0"/>
                            <a:ea typeface="Microsoft YaHei UI" panose="020B0503020204020204" charset="-122"/>
                            <a:cs typeface="Cambria Math" panose="02040503050406030204" charset="0"/>
                          </a:rPr>
                          <m:t>i</m:t>
                        </m:r>
                      </m:sub>
                    </m:sSub>
                    <m:r>
                      <a:rPr lang="en-US" altLang="zh-CN" sz="2000">
                        <a:latin typeface="Cambria Math" panose="02040503050406030204" charset="0"/>
                        <a:ea typeface="MS Mincho" charset="0"/>
                        <a:cs typeface="Cambria Math" panose="02040503050406030204" charset="0"/>
                      </a:rPr>
                      <m:t>=</m:t>
                    </m:r>
                    <m:r>
                      <m:rPr>
                        <m:sty m:val="p"/>
                      </m:rPr>
                      <a:rPr lang="en-US" altLang="zh-CN" sz="2000">
                        <a:latin typeface="Cambria Math" panose="02040503050406030204" charset="0"/>
                        <a:ea typeface="Microsoft YaHei UI" panose="020B0503020204020204" charset="-122"/>
                        <a:cs typeface="Cambria Math" panose="02040503050406030204" charset="0"/>
                      </a:rPr>
                      <m:t>y</m:t>
                    </m:r>
                    <m:r>
                      <a:rPr lang="en-US" altLang="zh-CN" sz="2000">
                        <a:latin typeface="Cambria Math" panose="02040503050406030204" charset="0"/>
                        <a:ea typeface="MS Mincho" charset="0"/>
                        <a:cs typeface="Cambria Math" panose="02040503050406030204" charset="0"/>
                      </a:rPr>
                      <m:t>, </m:t>
                    </m:r>
                    <m:r>
                      <m:rPr>
                        <m:sty m:val="p"/>
                      </m:rPr>
                      <a:rPr lang="en-US" altLang="zh-CN" sz="2000" b="0" smtClean="0">
                        <a:latin typeface="Cambria Math" panose="02040503050406030204" charset="0"/>
                        <a:ea typeface="Microsoft YaHei UI" panose="020B0503020204020204" charset="-122"/>
                        <a:cs typeface="Cambria Math" panose="02040503050406030204" charset="0"/>
                      </a:rPr>
                      <m:t>R</m:t>
                    </m:r>
                    <m:r>
                      <m:rPr>
                        <m:sty m:val="p"/>
                      </m:rPr>
                      <a:rPr lang="en-US" altLang="zh-CN" sz="2000" b="0" baseline="-25000" smtClean="0">
                        <a:latin typeface="Cambria Math" panose="02040503050406030204" charset="0"/>
                        <a:ea typeface="Microsoft YaHei UI" panose="020B0503020204020204" charset="-122"/>
                        <a:cs typeface="Cambria Math" panose="02040503050406030204" charset="0"/>
                      </a:rPr>
                      <m:t>i</m:t>
                    </m:r>
                    <m:r>
                      <a:rPr lang="en-US" altLang="zh-CN" sz="2000" b="0" baseline="-25000" smtClean="0">
                        <a:latin typeface="Cambria Math" panose="02040503050406030204" charset="0"/>
                        <a:ea typeface="MS Mincho" charset="0"/>
                        <a:cs typeface="Cambria Math" panose="02040503050406030204" charset="0"/>
                      </a:rPr>
                      <m:t>&amp;</m:t>
                    </m:r>
                    <m:r>
                      <m:rPr>
                        <m:sty m:val="p"/>
                      </m:rPr>
                      <a:rPr lang="en-US" altLang="zh-CN" sz="2000" b="0" baseline="-25000" smtClean="0">
                        <a:latin typeface="Cambria Math" panose="02040503050406030204" charset="0"/>
                        <a:ea typeface="Microsoft YaHei UI" panose="020B0503020204020204" charset="-122"/>
                        <a:cs typeface="Cambria Math" panose="02040503050406030204" charset="0"/>
                      </a:rPr>
                      <m:t>j</m:t>
                    </m:r>
                    <m:r>
                      <a:rPr lang="en-US" altLang="zh-CN" sz="2000">
                        <a:latin typeface="Cambria Math" panose="02040503050406030204" charset="0"/>
                        <a:ea typeface="MS Mincho" charset="0"/>
                        <a:cs typeface="Cambria Math" panose="02040503050406030204" charset="0"/>
                      </a:rPr>
                      <m:t>=</m:t>
                    </m:r>
                    <m:r>
                      <m:rPr>
                        <m:sty m:val="p"/>
                      </m:rPr>
                      <a:rPr lang="en-US" altLang="zh-CN" sz="2000">
                        <a:latin typeface="Cambria Math" panose="02040503050406030204" charset="0"/>
                        <a:ea typeface="Microsoft YaHei UI" panose="020B0503020204020204" charset="-122"/>
                        <a:cs typeface="Cambria Math" panose="02040503050406030204" charset="0"/>
                      </a:rPr>
                      <m:t>z</m:t>
                    </m:r>
                    <m:r>
                      <a:rPr lang="en-US" altLang="zh-CN" sz="2000">
                        <a:latin typeface="Cambria Math" panose="02040503050406030204" charset="0"/>
                        <a:ea typeface="MS Mincho" charset="0"/>
                        <a:cs typeface="Cambria Math" panose="02040503050406030204" charset="0"/>
                      </a:rPr>
                      <m:t>=</m:t>
                    </m:r>
                    <m:r>
                      <m:rPr>
                        <m:sty m:val="p"/>
                      </m:rPr>
                      <a:rPr lang="en-US" altLang="zh-CN" sz="2000">
                        <a:latin typeface="Cambria Math" panose="02040503050406030204" charset="0"/>
                        <a:ea typeface="Microsoft YaHei UI" panose="020B0503020204020204" charset="-122"/>
                        <a:cs typeface="Cambria Math" panose="02040503050406030204" charset="0"/>
                      </a:rPr>
                      <m:t>z</m:t>
                    </m:r>
                    <m:r>
                      <a:rPr lang="en-US" altLang="zh-CN" sz="2000">
                        <a:latin typeface="Cambria Math" panose="02040503050406030204" charset="0"/>
                        <a:ea typeface="MS Mincho" charset="0"/>
                        <a:cs typeface="Cambria Math" panose="02040503050406030204" charset="0"/>
                      </a:rPr>
                      <m:t>(</m:t>
                    </m:r>
                    <m:r>
                      <m:rPr>
                        <m:sty m:val="p"/>
                      </m:rPr>
                      <a:rPr lang="en-US" altLang="zh-CN" sz="2000">
                        <a:latin typeface="Cambria Math" panose="02040503050406030204" charset="0"/>
                        <a:ea typeface="Microsoft YaHei UI" panose="020B0503020204020204" charset="-122"/>
                        <a:cs typeface="Cambria Math" panose="02040503050406030204" charset="0"/>
                      </a:rPr>
                      <m:t>x</m:t>
                    </m:r>
                    <m:r>
                      <a:rPr lang="en-US" altLang="zh-CN" sz="2000">
                        <a:latin typeface="Cambria Math" panose="02040503050406030204" charset="0"/>
                        <a:ea typeface="MS Mincho" charset="0"/>
                        <a:cs typeface="Cambria Math" panose="02040503050406030204" charset="0"/>
                      </a:rPr>
                      <m:t>, </m:t>
                    </m:r>
                    <m:r>
                      <m:rPr>
                        <m:sty m:val="p"/>
                      </m:rPr>
                      <a:rPr lang="en-US" altLang="zh-CN" sz="2000">
                        <a:latin typeface="Cambria Math" panose="02040503050406030204" charset="0"/>
                        <a:ea typeface="Microsoft YaHei UI" panose="020B0503020204020204" charset="-122"/>
                        <a:cs typeface="Cambria Math" panose="02040503050406030204" charset="0"/>
                      </a:rPr>
                      <m:t>y</m:t>
                    </m:r>
                    <m:r>
                      <a:rPr lang="en-US" altLang="zh-CN" sz="2000">
                        <a:latin typeface="Cambria Math" panose="02040503050406030204" charset="0"/>
                        <a:ea typeface="MS Mincho" charset="0"/>
                        <a:cs typeface="Cambria Math" panose="02040503050406030204" charset="0"/>
                      </a:rPr>
                      <m:t>)</m:t>
                    </m:r>
                  </m:oMath>
                </a14:m>
                <a:r>
                  <a:rPr lang="zh-CN" altLang="zh-CN" sz="2000" dirty="0">
                    <a:latin typeface="Cambria Math" panose="02040503050406030204" charset="0"/>
                    <a:ea typeface="Microsoft YaHei UI" panose="020B0503020204020204" charset="-122"/>
                    <a:cs typeface="Cambria Math" panose="02040503050406030204" charset="0"/>
                  </a:rPr>
                  <a:t>，我们认为改进后的 </a:t>
                </a:r>
                <a14:m>
                  <m:oMath xmlns:m="http://schemas.openxmlformats.org/officeDocument/2006/math">
                    <m:r>
                      <m:rPr>
                        <m:sty m:val="p"/>
                      </m:rPr>
                      <a:rPr lang="en-US" altLang="zh-CN" sz="2000">
                        <a:latin typeface="Cambria Math" panose="02040503050406030204" charset="0"/>
                        <a:ea typeface="Microsoft YaHei UI" panose="020B0503020204020204" charset="-122"/>
                        <a:cs typeface="Cambria Math" panose="02040503050406030204" charset="0"/>
                      </a:rPr>
                      <m:t>z</m:t>
                    </m:r>
                    <m:r>
                      <a:rPr lang="en-US" altLang="zh-CN" sz="2000">
                        <a:latin typeface="Cambria Math" panose="02040503050406030204" charset="0"/>
                        <a:ea typeface="MS Mincho" charset="0"/>
                        <a:cs typeface="Cambria Math" panose="02040503050406030204" charset="0"/>
                      </a:rPr>
                      <m:t>(</m:t>
                    </m:r>
                    <m:r>
                      <m:rPr>
                        <m:sty m:val="p"/>
                      </m:rPr>
                      <a:rPr lang="en-US" altLang="zh-CN" sz="2000">
                        <a:latin typeface="Cambria Math" panose="02040503050406030204" charset="0"/>
                        <a:ea typeface="Microsoft YaHei UI" panose="020B0503020204020204" charset="-122"/>
                        <a:cs typeface="Cambria Math" panose="02040503050406030204" charset="0"/>
                      </a:rPr>
                      <m:t>x</m:t>
                    </m:r>
                    <m:r>
                      <a:rPr lang="en-US" altLang="zh-CN" sz="2000">
                        <a:latin typeface="Cambria Math" panose="02040503050406030204" charset="0"/>
                        <a:ea typeface="MS Mincho" charset="0"/>
                        <a:cs typeface="Cambria Math" panose="02040503050406030204" charset="0"/>
                      </a:rPr>
                      <m:t>, </m:t>
                    </m:r>
                    <m:r>
                      <m:rPr>
                        <m:sty m:val="p"/>
                      </m:rPr>
                      <a:rPr lang="en-US" altLang="zh-CN" sz="2000">
                        <a:latin typeface="Cambria Math" panose="02040503050406030204" charset="0"/>
                        <a:ea typeface="Microsoft YaHei UI" panose="020B0503020204020204" charset="-122"/>
                        <a:cs typeface="Cambria Math" panose="02040503050406030204" charset="0"/>
                      </a:rPr>
                      <m:t>y</m:t>
                    </m:r>
                    <m:r>
                      <a:rPr lang="en-US" altLang="zh-CN" sz="2000">
                        <a:latin typeface="Cambria Math" panose="02040503050406030204" charset="0"/>
                        <a:ea typeface="MS Mincho" charset="0"/>
                        <a:cs typeface="Cambria Math" panose="02040503050406030204" charset="0"/>
                      </a:rPr>
                      <m:t>)</m:t>
                    </m:r>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应满足如下</a:t>
                </a:r>
                <a:r>
                  <a:rPr lang="zh-CN" altLang="zh-CN" sz="2000" dirty="0">
                    <a:latin typeface="Cambria Math" panose="02040503050406030204" charset="0"/>
                    <a:ea typeface="Microsoft YaHei UI" panose="020B0503020204020204" charset="-122"/>
                    <a:cs typeface="Cambria Math" panose="02040503050406030204" charset="0"/>
                  </a:rPr>
                  <a:t>四个公理：</a:t>
                </a:r>
                <a:endParaRPr lang="en-US" altLang="zh-CN" sz="2000" dirty="0">
                  <a:latin typeface="Cambria Math" panose="02040503050406030204" charset="0"/>
                  <a:ea typeface="Microsoft YaHei UI" panose="020B0503020204020204" charset="-122"/>
                  <a:cs typeface="Cambria Math" panose="02040503050406030204" charset="0"/>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255417" y="1218565"/>
                <a:ext cx="11429365" cy="725805"/>
              </a:xfrm>
              <a:prstGeom prst="rect">
                <a:avLst/>
              </a:prstGeom>
              <a:blipFill rotWithShape="1">
                <a:blip r:embed="rId1"/>
                <a:stretch>
                  <a:fillRect l="-1" r="1"/>
                </a:stretch>
              </a:blipFill>
            </p:spPr>
            <p:txBody>
              <a:bodyPr/>
              <a:lstStyle/>
              <a:p>
                <a:r>
                  <a:rPr lang="zh-CN" altLang="en-US">
                    <a:noFill/>
                  </a:rPr>
                  <a:t> </a:t>
                </a:r>
              </a:p>
            </p:txBody>
          </p:sp>
        </mc:Fallback>
      </mc:AlternateContent>
      <p:grpSp>
        <p:nvGrpSpPr>
          <p:cNvPr id="23" name="组合 22"/>
          <p:cNvGrpSpPr/>
          <p:nvPr/>
        </p:nvGrpSpPr>
        <p:grpSpPr>
          <a:xfrm>
            <a:off x="201930" y="71120"/>
            <a:ext cx="11748770" cy="1023620"/>
            <a:chOff x="338" y="120"/>
            <a:chExt cx="18502" cy="1612"/>
          </a:xfrm>
        </p:grpSpPr>
        <p:pic>
          <p:nvPicPr>
            <p:cNvPr id="16" name="object 3"/>
            <p:cNvPicPr/>
            <p:nvPr/>
          </p:nvPicPr>
          <p:blipFill>
            <a:blip r:embed="rId2"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3" cstate="print"/>
              <a:stretch>
                <a:fillRect/>
              </a:stretch>
            </p:blipFill>
            <p:spPr>
              <a:xfrm>
                <a:off x="15460" y="120"/>
                <a:ext cx="3380" cy="1362"/>
              </a:xfrm>
              <a:prstGeom prst="rect">
                <a:avLst/>
              </a:prstGeom>
            </p:spPr>
          </p:pic>
          <p:grpSp>
            <p:nvGrpSpPr>
              <p:cNvPr id="21" name="组合 20"/>
              <p:cNvGrpSpPr/>
              <p:nvPr/>
            </p:nvGrpSpPr>
            <p:grpSpPr>
              <a:xfrm>
                <a:off x="390" y="849"/>
                <a:ext cx="18142" cy="883"/>
                <a:chOff x="390" y="849"/>
                <a:chExt cx="18142" cy="883"/>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sp>
              <p:nvSpPr>
                <p:cNvPr id="14" name="object 7"/>
                <p:cNvSpPr txBox="1">
                  <a:spLocks noGrp="1"/>
                </p:cNvSpPr>
                <p:nvPr/>
              </p:nvSpPr>
              <p:spPr>
                <a:xfrm>
                  <a:off x="501" y="849"/>
                  <a:ext cx="1535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altLang="zh-CN" sz="3200" b="1" spc="-5" dirty="0">
                      <a:latin typeface="Cambria Math" panose="02040503050406030204" charset="0"/>
                      <a:cs typeface="Cambria Math" panose="02040503050406030204" charset="0"/>
                    </a:rPr>
                    <a:t>2  </a:t>
                  </a:r>
                  <a:r>
                    <a:rPr lang="en-US" altLang="zh-CN" sz="3200" b="1" spc="-50" dirty="0">
                      <a:latin typeface="Cambria Math" panose="02040503050406030204" charset="0"/>
                      <a:cs typeface="Cambria Math" panose="02040503050406030204" charset="0"/>
                    </a:rPr>
                    <a:t>  Task 1</a:t>
                  </a:r>
                  <a:r>
                    <a:rPr sz="3200" b="1" spc="-50" dirty="0">
                      <a:effectLst/>
                      <a:latin typeface="Cambria Math" panose="02040503050406030204" charset="0"/>
                      <a:cs typeface="Cambria Math" panose="02040503050406030204" charset="0"/>
                      <a:sym typeface="+mn-ea"/>
                    </a:rPr>
                    <a:t>: </a:t>
                  </a:r>
                  <a:r>
                    <a:rPr lang="zh-CN" altLang="en-US" sz="3200" b="1" spc="-50" dirty="0">
                      <a:latin typeface="Cambria Math" panose="02040503050406030204" charset="0"/>
                      <a:cs typeface="Cambria Math" panose="02040503050406030204" charset="0"/>
                    </a:rPr>
                    <a:t>基于改进 </a:t>
                  </a:r>
                  <a:r>
                    <a:rPr lang="en-US" altLang="zh-CN" sz="3200" b="1" spc="-50" dirty="0">
                      <a:latin typeface="Cambria Math" panose="02040503050406030204" charset="0"/>
                      <a:cs typeface="Cambria Math" panose="02040503050406030204" charset="0"/>
                    </a:rPr>
                    <a:t>Garfield </a:t>
                  </a:r>
                  <a:r>
                    <a:rPr lang="zh-CN" altLang="en-US" sz="3200" b="1" spc="-50" dirty="0">
                      <a:latin typeface="Cambria Math" panose="02040503050406030204" charset="0"/>
                      <a:cs typeface="Cambria Math" panose="02040503050406030204" charset="0"/>
                    </a:rPr>
                    <a:t>算法的期刊关联度模型</a:t>
                  </a:r>
                  <a:endParaRPr lang="zh-CN" altLang="en-US" sz="3200" b="1" spc="-50" dirty="0">
                    <a:latin typeface="Cambria Math" panose="02040503050406030204" charset="0"/>
                    <a:cs typeface="Cambria Math" panose="02040503050406030204" charset="0"/>
                  </a:endParaRPr>
                </a:p>
              </p:txBody>
            </p:sp>
          </p:grpSp>
        </p:grpSp>
      </p:grpSp>
      <mc:AlternateContent xmlns:mc="http://schemas.openxmlformats.org/markup-compatibility/2006">
        <mc:Choice xmlns:a14="http://schemas.microsoft.com/office/drawing/2010/main" Requires="a14">
          <p:sp>
            <p:nvSpPr>
              <p:cNvPr id="2" name="文本框 1"/>
              <p:cNvSpPr txBox="1"/>
              <p:nvPr/>
            </p:nvSpPr>
            <p:spPr>
              <a:xfrm>
                <a:off x="255417" y="2066466"/>
                <a:ext cx="11429365" cy="1630045"/>
              </a:xfrm>
              <a:prstGeom prst="rect">
                <a:avLst/>
              </a:prstGeom>
              <a:noFill/>
            </p:spPr>
            <p:txBody>
              <a:bodyPr wrap="square" rtlCol="0">
                <a:spAutoFit/>
              </a:bodyPr>
              <a:lstStyle/>
              <a:p>
                <a:r>
                  <a:rPr lang="zh-CN" altLang="zh-CN" sz="2000" b="1" dirty="0">
                    <a:latin typeface="Cambria Math" panose="02040503050406030204" charset="0"/>
                    <a:ea typeface="Microsoft YaHei UI" panose="020B0503020204020204" charset="-122"/>
                    <a:cs typeface="Cambria Math" panose="02040503050406030204" charset="0"/>
                  </a:rPr>
                  <a:t>公理</a:t>
                </a:r>
                <a:r>
                  <a:rPr lang="en-US" altLang="zh-CN" sz="2000" b="1" dirty="0">
                    <a:latin typeface="Cambria Math" panose="02040503050406030204" charset="0"/>
                    <a:ea typeface="Microsoft YaHei UI" panose="020B0503020204020204" charset="-122"/>
                    <a:cs typeface="Cambria Math" panose="02040503050406030204" charset="0"/>
                  </a:rPr>
                  <a:t>1——</a:t>
                </a:r>
                <a:r>
                  <a:rPr lang="zh-CN" altLang="en-US" sz="2000" b="1" dirty="0">
                    <a:latin typeface="Cambria Math" panose="02040503050406030204" charset="0"/>
                    <a:ea typeface="Microsoft YaHei UI" panose="020B0503020204020204" charset="-122"/>
                    <a:cs typeface="Cambria Math" panose="02040503050406030204" charset="0"/>
                  </a:rPr>
                  <a:t>对称公理</a:t>
                </a:r>
                <a:r>
                  <a:rPr lang="en-US" altLang="zh-CN" sz="2000" b="1" dirty="0">
                    <a:latin typeface="Cambria Math" panose="02040503050406030204" charset="0"/>
                    <a:ea typeface="Microsoft YaHei UI" panose="020B0503020204020204" charset="-122"/>
                    <a:cs typeface="Cambria Math" panose="02040503050406030204" charset="0"/>
                  </a:rPr>
                  <a:t>. </a:t>
                </a:r>
                <a:r>
                  <a:rPr lang="en-US" altLang="zh-CN" sz="2000" dirty="0">
                    <a:latin typeface="Cambria Math" panose="02040503050406030204" charset="0"/>
                    <a:ea typeface="Microsoft YaHei UI" panose="020B0503020204020204" charset="-122"/>
                    <a:cs typeface="Cambria Math" panose="02040503050406030204" charset="0"/>
                  </a:rPr>
                  <a:t> </a:t>
                </a:r>
                <a14:m>
                  <m:oMath xmlns:m="http://schemas.openxmlformats.org/officeDocument/2006/math">
                    <m:r>
                      <m:rPr>
                        <m:sty m:val="p"/>
                      </m:rPr>
                      <a:rPr lang="en-US" altLang="zh-CN" sz="2000">
                        <a:latin typeface="Cambria Math" panose="02040503050406030204" charset="0"/>
                        <a:ea typeface="Microsoft YaHei UI" panose="020B0503020204020204" charset="-122"/>
                        <a:cs typeface="Cambria Math" panose="02040503050406030204" charset="0"/>
                      </a:rPr>
                      <m:t>z</m:t>
                    </m:r>
                    <m:r>
                      <a:rPr lang="en-US" altLang="zh-CN" sz="2000">
                        <a:latin typeface="Cambria Math" panose="02040503050406030204" charset="0"/>
                        <a:ea typeface="MS Mincho" charset="0"/>
                        <a:cs typeface="Cambria Math" panose="02040503050406030204" charset="0"/>
                      </a:rPr>
                      <m:t>(</m:t>
                    </m:r>
                    <m:r>
                      <m:rPr>
                        <m:sty m:val="p"/>
                      </m:rPr>
                      <a:rPr lang="en-US" altLang="zh-CN" sz="2000">
                        <a:latin typeface="Cambria Math" panose="02040503050406030204" charset="0"/>
                        <a:ea typeface="Microsoft YaHei UI" panose="020B0503020204020204" charset="-122"/>
                        <a:cs typeface="Cambria Math" panose="02040503050406030204" charset="0"/>
                      </a:rPr>
                      <m:t>x</m:t>
                    </m:r>
                    <m:r>
                      <a:rPr lang="en-US" altLang="zh-CN" sz="2000">
                        <a:latin typeface="Cambria Math" panose="02040503050406030204" charset="0"/>
                        <a:ea typeface="MS Mincho" charset="0"/>
                        <a:cs typeface="Cambria Math" panose="02040503050406030204" charset="0"/>
                      </a:rPr>
                      <m:t>, </m:t>
                    </m:r>
                    <m:r>
                      <m:rPr>
                        <m:sty m:val="p"/>
                      </m:rPr>
                      <a:rPr lang="en-US" altLang="zh-CN" sz="2000">
                        <a:latin typeface="Cambria Math" panose="02040503050406030204" charset="0"/>
                        <a:ea typeface="Microsoft YaHei UI" panose="020B0503020204020204" charset="-122"/>
                        <a:cs typeface="Cambria Math" panose="02040503050406030204" charset="0"/>
                      </a:rPr>
                      <m:t>y</m:t>
                    </m:r>
                    <m:r>
                      <a:rPr lang="en-US" altLang="zh-CN" sz="2000">
                        <a:latin typeface="Cambria Math" panose="02040503050406030204" charset="0"/>
                        <a:ea typeface="MS Mincho" charset="0"/>
                        <a:cs typeface="Cambria Math" panose="02040503050406030204" charset="0"/>
                      </a:rPr>
                      <m:t>)</m:t>
                    </m:r>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关于</a:t>
                </a:r>
                <a:r>
                  <a:rPr lang="en-US" altLang="zh-CN" sz="2000" dirty="0">
                    <a:latin typeface="Cambria Math" panose="02040503050406030204" charset="0"/>
                    <a:ea typeface="Microsoft YaHei UI" panose="020B0503020204020204" charset="-122"/>
                    <a:cs typeface="Cambria Math" panose="02040503050406030204" charset="0"/>
                  </a:rPr>
                  <a:t> x</a:t>
                </a:r>
                <a:r>
                  <a:rPr lang="zh-CN" altLang="zh-CN" sz="2000" dirty="0">
                    <a:latin typeface="Cambria Math" panose="02040503050406030204" charset="0"/>
                    <a:ea typeface="Microsoft YaHei UI" panose="020B0503020204020204" charset="-122"/>
                    <a:cs typeface="Cambria Math" panose="02040503050406030204" charset="0"/>
                  </a:rPr>
                  <a:t>、</a:t>
                </a:r>
                <a:r>
                  <a:rPr lang="en-US" altLang="zh-CN" sz="2000" dirty="0">
                    <a:latin typeface="Cambria Math" panose="02040503050406030204" charset="0"/>
                    <a:ea typeface="Microsoft YaHei UI" panose="020B0503020204020204" charset="-122"/>
                    <a:cs typeface="Cambria Math" panose="02040503050406030204" charset="0"/>
                  </a:rPr>
                  <a:t>y </a:t>
                </a:r>
                <a:r>
                  <a:rPr lang="zh-CN" altLang="zh-CN" sz="2000" dirty="0">
                    <a:latin typeface="Cambria Math" panose="02040503050406030204" charset="0"/>
                    <a:ea typeface="Microsoft YaHei UI" panose="020B0503020204020204" charset="-122"/>
                    <a:cs typeface="Cambria Math" panose="02040503050406030204" charset="0"/>
                  </a:rPr>
                  <a:t>对称；</a:t>
                </a:r>
                <a:endParaRPr lang="zh-CN" altLang="zh-CN" sz="2000" dirty="0">
                  <a:latin typeface="Cambria Math" panose="02040503050406030204" charset="0"/>
                  <a:ea typeface="Microsoft YaHei UI" panose="020B0503020204020204" charset="-122"/>
                  <a:cs typeface="Cambria Math" panose="02040503050406030204" charset="0"/>
                </a:endParaRPr>
              </a:p>
              <a:p>
                <a:r>
                  <a:rPr lang="zh-CN" altLang="zh-CN" sz="2000" b="1" dirty="0">
                    <a:latin typeface="Cambria Math" panose="02040503050406030204" charset="0"/>
                    <a:ea typeface="Microsoft YaHei UI" panose="020B0503020204020204" charset="-122"/>
                    <a:cs typeface="Cambria Math" panose="02040503050406030204" charset="0"/>
                  </a:rPr>
                  <a:t>公理</a:t>
                </a:r>
                <a:r>
                  <a:rPr lang="en-US" altLang="zh-CN" sz="2000" b="1" dirty="0">
                    <a:latin typeface="Cambria Math" panose="02040503050406030204" charset="0"/>
                    <a:ea typeface="Microsoft YaHei UI" panose="020B0503020204020204" charset="-122"/>
                    <a:cs typeface="Cambria Math" panose="02040503050406030204" charset="0"/>
                  </a:rPr>
                  <a:t>2——</a:t>
                </a:r>
                <a:r>
                  <a:rPr lang="zh-CN" altLang="en-US" sz="2000" b="1" dirty="0">
                    <a:latin typeface="Cambria Math" panose="02040503050406030204" charset="0"/>
                    <a:ea typeface="Microsoft YaHei UI" panose="020B0503020204020204" charset="-122"/>
                    <a:cs typeface="Cambria Math" panose="02040503050406030204" charset="0"/>
                  </a:rPr>
                  <a:t>单增公理</a:t>
                </a:r>
                <a:r>
                  <a:rPr lang="en-US" altLang="zh-CN" sz="2000" b="1" dirty="0">
                    <a:latin typeface="Cambria Math" panose="02040503050406030204" charset="0"/>
                    <a:ea typeface="Microsoft YaHei UI" panose="020B0503020204020204" charset="-122"/>
                    <a:cs typeface="Cambria Math" panose="02040503050406030204" charset="0"/>
                  </a:rPr>
                  <a:t>.  </a:t>
                </a:r>
                <a14:m>
                  <m:oMath xmlns:m="http://schemas.openxmlformats.org/officeDocument/2006/math">
                    <m:r>
                      <m:rPr>
                        <m:sty m:val="p"/>
                      </m:rPr>
                      <a:rPr lang="en-US" altLang="zh-CN" sz="2000">
                        <a:latin typeface="Cambria Math" panose="02040503050406030204" charset="0"/>
                        <a:ea typeface="Microsoft YaHei UI" panose="020B0503020204020204" charset="-122"/>
                        <a:cs typeface="Cambria Math" panose="02040503050406030204" charset="0"/>
                      </a:rPr>
                      <m:t>z</m:t>
                    </m:r>
                    <m:r>
                      <a:rPr lang="en-US" altLang="zh-CN" sz="2000">
                        <a:latin typeface="Cambria Math" panose="02040503050406030204" charset="0"/>
                        <a:ea typeface="MS Mincho" charset="0"/>
                        <a:cs typeface="Cambria Math" panose="02040503050406030204" charset="0"/>
                      </a:rPr>
                      <m:t>(</m:t>
                    </m:r>
                    <m:r>
                      <m:rPr>
                        <m:sty m:val="p"/>
                      </m:rPr>
                      <a:rPr lang="en-US" altLang="zh-CN" sz="2000">
                        <a:latin typeface="Cambria Math" panose="02040503050406030204" charset="0"/>
                        <a:ea typeface="Microsoft YaHei UI" panose="020B0503020204020204" charset="-122"/>
                        <a:cs typeface="Cambria Math" panose="02040503050406030204" charset="0"/>
                      </a:rPr>
                      <m:t>x</m:t>
                    </m:r>
                    <m:r>
                      <a:rPr lang="en-US" altLang="zh-CN" sz="2000">
                        <a:latin typeface="Cambria Math" panose="02040503050406030204" charset="0"/>
                        <a:ea typeface="MS Mincho" charset="0"/>
                        <a:cs typeface="Cambria Math" panose="02040503050406030204" charset="0"/>
                      </a:rPr>
                      <m:t>, </m:t>
                    </m:r>
                    <m:r>
                      <m:rPr>
                        <m:sty m:val="p"/>
                      </m:rPr>
                      <a:rPr lang="en-US" altLang="zh-CN" sz="2000">
                        <a:latin typeface="Cambria Math" panose="02040503050406030204" charset="0"/>
                        <a:ea typeface="Microsoft YaHei UI" panose="020B0503020204020204" charset="-122"/>
                        <a:cs typeface="Cambria Math" panose="02040503050406030204" charset="0"/>
                      </a:rPr>
                      <m:t>y</m:t>
                    </m:r>
                    <m:r>
                      <a:rPr lang="en-US" altLang="zh-CN" sz="2000">
                        <a:latin typeface="Cambria Math" panose="02040503050406030204" charset="0"/>
                        <a:ea typeface="MS Mincho" charset="0"/>
                        <a:cs typeface="Cambria Math" panose="02040503050406030204" charset="0"/>
                      </a:rPr>
                      <m:t>)</m:t>
                    </m:r>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关于</a:t>
                </a:r>
                <a:r>
                  <a:rPr lang="en-US" altLang="zh-CN" sz="2000" dirty="0">
                    <a:latin typeface="Cambria Math" panose="02040503050406030204" charset="0"/>
                    <a:ea typeface="Microsoft YaHei UI" panose="020B0503020204020204" charset="-122"/>
                    <a:cs typeface="Cambria Math" panose="02040503050406030204" charset="0"/>
                  </a:rPr>
                  <a:t> x</a:t>
                </a:r>
                <a:r>
                  <a:rPr lang="zh-CN" altLang="zh-CN" sz="2000" dirty="0">
                    <a:latin typeface="Cambria Math" panose="02040503050406030204" charset="0"/>
                    <a:ea typeface="Microsoft YaHei UI" panose="020B0503020204020204" charset="-122"/>
                    <a:cs typeface="Cambria Math" panose="02040503050406030204" charset="0"/>
                  </a:rPr>
                  <a:t>、</a:t>
                </a:r>
                <a:r>
                  <a:rPr lang="en-US" altLang="zh-CN" sz="2000" dirty="0">
                    <a:latin typeface="Cambria Math" panose="02040503050406030204" charset="0"/>
                    <a:ea typeface="Microsoft YaHei UI" panose="020B0503020204020204" charset="-122"/>
                    <a:cs typeface="Cambria Math" panose="02040503050406030204" charset="0"/>
                  </a:rPr>
                  <a:t>y </a:t>
                </a:r>
                <a:r>
                  <a:rPr lang="zh-CN" altLang="zh-CN" sz="2000" dirty="0">
                    <a:latin typeface="Cambria Math" panose="02040503050406030204" charset="0"/>
                    <a:ea typeface="Microsoft YaHei UI" panose="020B0503020204020204" charset="-122"/>
                    <a:cs typeface="Cambria Math" panose="02040503050406030204" charset="0"/>
                  </a:rPr>
                  <a:t>单增；</a:t>
                </a:r>
                <a:endParaRPr lang="zh-CN" altLang="zh-CN" sz="2000" dirty="0">
                  <a:latin typeface="Cambria Math" panose="02040503050406030204" charset="0"/>
                  <a:ea typeface="Microsoft YaHei UI" panose="020B0503020204020204" charset="-122"/>
                  <a:cs typeface="Cambria Math" panose="02040503050406030204" charset="0"/>
                </a:endParaRPr>
              </a:p>
              <a:p>
                <a:r>
                  <a:rPr lang="zh-CN" altLang="zh-CN" sz="2000" b="1" dirty="0">
                    <a:latin typeface="Cambria Math" panose="02040503050406030204" charset="0"/>
                    <a:ea typeface="Microsoft YaHei UI" panose="020B0503020204020204" charset="-122"/>
                    <a:cs typeface="Cambria Math" panose="02040503050406030204" charset="0"/>
                  </a:rPr>
                  <a:t>公理</a:t>
                </a:r>
                <a:r>
                  <a:rPr lang="en-US" altLang="zh-CN" sz="2000" b="1" dirty="0">
                    <a:latin typeface="Cambria Math" panose="02040503050406030204" charset="0"/>
                    <a:ea typeface="Microsoft YaHei UI" panose="020B0503020204020204" charset="-122"/>
                    <a:cs typeface="Cambria Math" panose="02040503050406030204" charset="0"/>
                  </a:rPr>
                  <a:t>3——</a:t>
                </a:r>
                <a:r>
                  <a:rPr lang="zh-CN" altLang="en-US" sz="2000" b="1" dirty="0">
                    <a:latin typeface="Cambria Math" panose="02040503050406030204" charset="0"/>
                    <a:ea typeface="Microsoft YaHei UI" panose="020B0503020204020204" charset="-122"/>
                    <a:cs typeface="Cambria Math" panose="02040503050406030204" charset="0"/>
                  </a:rPr>
                  <a:t>协同公理</a:t>
                </a:r>
                <a:r>
                  <a:rPr lang="en-US" altLang="zh-CN" sz="2000" b="1"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对于期刊</a:t>
                </a:r>
                <a:r>
                  <a:rPr lang="en-US" altLang="zh-CN" sz="2000" dirty="0">
                    <a:latin typeface="Cambria Math" panose="02040503050406030204" charset="0"/>
                    <a:ea typeface="Microsoft YaHei UI" panose="020B0503020204020204" charset="-122"/>
                    <a:cs typeface="Cambria Math" panose="02040503050406030204" charset="0"/>
                  </a:rPr>
                  <a:t> 1</a:t>
                </a:r>
                <a:r>
                  <a:rPr lang="zh-CN" altLang="zh-CN" sz="2000" dirty="0">
                    <a:latin typeface="Cambria Math" panose="02040503050406030204" charset="0"/>
                    <a:ea typeface="Microsoft YaHei UI" panose="020B0503020204020204" charset="-122"/>
                    <a:cs typeface="Cambria Math" panose="02040503050406030204" charset="0"/>
                  </a:rPr>
                  <a:t>、</a:t>
                </a:r>
                <a:r>
                  <a:rPr lang="en-US" altLang="zh-CN" sz="2000" dirty="0">
                    <a:latin typeface="Cambria Math" panose="02040503050406030204" charset="0"/>
                    <a:ea typeface="Microsoft YaHei UI" panose="020B0503020204020204" charset="-122"/>
                    <a:cs typeface="Cambria Math" panose="02040503050406030204" charset="0"/>
                  </a:rPr>
                  <a:t>2</a:t>
                </a:r>
                <a:r>
                  <a:rPr lang="zh-CN" altLang="zh-CN" sz="2000" dirty="0">
                    <a:latin typeface="Cambria Math" panose="02040503050406030204" charset="0"/>
                    <a:ea typeface="Microsoft YaHei UI" panose="020B0503020204020204" charset="-122"/>
                    <a:cs typeface="Cambria Math" panose="02040503050406030204" charset="0"/>
                  </a:rPr>
                  <a:t>、</a:t>
                </a:r>
                <a:r>
                  <a:rPr lang="en-US" altLang="zh-CN" sz="2000" dirty="0">
                    <a:latin typeface="Cambria Math" panose="02040503050406030204" charset="0"/>
                    <a:ea typeface="Microsoft YaHei UI" panose="020B0503020204020204" charset="-122"/>
                    <a:cs typeface="Cambria Math" panose="02040503050406030204" charset="0"/>
                  </a:rPr>
                  <a:t>3</a:t>
                </a:r>
                <a:r>
                  <a:rPr lang="zh-CN" altLang="zh-CN" sz="2000" dirty="0">
                    <a:latin typeface="Cambria Math" panose="02040503050406030204" charset="0"/>
                    <a:ea typeface="Microsoft YaHei UI" panose="020B0503020204020204" charset="-122"/>
                    <a:cs typeface="Cambria Math" panose="02040503050406030204" charset="0"/>
                  </a:rPr>
                  <a:t>，若 </a:t>
                </a:r>
                <a14:m>
                  <m:oMath xmlns:m="http://schemas.openxmlformats.org/officeDocument/2006/math">
                    <m:sSub>
                      <m:sSubPr>
                        <m:ctrlPr>
                          <a:rPr lang="zh-CN" altLang="zh-CN" sz="2000">
                            <a:latin typeface="Cambria Math" panose="02040503050406030204" charset="0"/>
                            <a:ea typeface="Microsoft YaHei UI" panose="020B0503020204020204" charset="-122"/>
                            <a:cs typeface="Cambria Math" panose="02040503050406030204" charset="0"/>
                          </a:rPr>
                        </m:ctrlPr>
                      </m:sSubPr>
                      <m:e>
                        <m:r>
                          <m:rPr>
                            <m:sty m:val="p"/>
                          </m:rPr>
                          <a:rPr lang="en-US" altLang="zh-CN" sz="2000">
                            <a:latin typeface="Cambria Math" panose="02040503050406030204" charset="0"/>
                            <a:ea typeface="Microsoft YaHei UI" panose="020B0503020204020204" charset="-122"/>
                            <a:cs typeface="Cambria Math" panose="02040503050406030204" charset="0"/>
                          </a:rPr>
                          <m:t>R</m:t>
                        </m:r>
                      </m:e>
                      <m:sub>
                        <m:r>
                          <a:rPr lang="en-US" altLang="zh-CN" sz="2000">
                            <a:latin typeface="Cambria Math" panose="02040503050406030204" charset="0"/>
                            <a:ea typeface="MS Mincho" charset="0"/>
                            <a:cs typeface="Cambria Math" panose="02040503050406030204" charset="0"/>
                          </a:rPr>
                          <m:t>1</m:t>
                        </m:r>
                        <m:r>
                          <a:rPr lang="en-US" altLang="zh-CN" sz="2000">
                            <a:latin typeface="Cambria Math" panose="02040503050406030204" charset="0"/>
                            <a:ea typeface="MS Mincho" charset="0"/>
                            <a:cs typeface="Cambria Math" panose="02040503050406030204" charset="0"/>
                          </a:rPr>
                          <m:t>&gt;</m:t>
                        </m:r>
                        <m:r>
                          <a:rPr lang="en-US" altLang="zh-CN" sz="2000">
                            <a:latin typeface="Cambria Math" panose="02040503050406030204" charset="0"/>
                            <a:ea typeface="MS Mincho" charset="0"/>
                            <a:cs typeface="Cambria Math" panose="02040503050406030204" charset="0"/>
                          </a:rPr>
                          <m:t>2</m:t>
                        </m:r>
                      </m:sub>
                    </m:sSub>
                    <m:r>
                      <a:rPr lang="en-US" altLang="zh-CN" sz="2000">
                        <a:latin typeface="Cambria Math" panose="02040503050406030204" charset="0"/>
                        <a:ea typeface="MS Mincho" charset="0"/>
                        <a:cs typeface="Cambria Math" panose="02040503050406030204" charset="0"/>
                      </a:rPr>
                      <m:t>&gt;</m:t>
                    </m:r>
                    <m:sSub>
                      <m:sSubPr>
                        <m:ctrlPr>
                          <a:rPr lang="zh-CN" altLang="zh-CN" sz="2000">
                            <a:latin typeface="Cambria Math" panose="02040503050406030204" charset="0"/>
                            <a:ea typeface="Microsoft YaHei UI" panose="020B0503020204020204" charset="-122"/>
                            <a:cs typeface="Cambria Math" panose="02040503050406030204" charset="0"/>
                          </a:rPr>
                        </m:ctrlPr>
                      </m:sSubPr>
                      <m:e>
                        <m:r>
                          <m:rPr>
                            <m:sty m:val="p"/>
                          </m:rPr>
                          <a:rPr lang="en-US" altLang="zh-CN" sz="2000">
                            <a:latin typeface="Cambria Math" panose="02040503050406030204" charset="0"/>
                            <a:ea typeface="Microsoft YaHei UI" panose="020B0503020204020204" charset="-122"/>
                            <a:cs typeface="Cambria Math" panose="02040503050406030204" charset="0"/>
                          </a:rPr>
                          <m:t>R</m:t>
                        </m:r>
                      </m:e>
                      <m:sub>
                        <m:r>
                          <a:rPr lang="en-US" altLang="zh-CN" sz="2000">
                            <a:latin typeface="Cambria Math" panose="02040503050406030204" charset="0"/>
                            <a:ea typeface="MS Mincho" charset="0"/>
                            <a:cs typeface="Cambria Math" panose="02040503050406030204" charset="0"/>
                          </a:rPr>
                          <m:t>1</m:t>
                        </m:r>
                        <m:r>
                          <a:rPr lang="en-US" altLang="zh-CN" sz="2000">
                            <a:latin typeface="Cambria Math" panose="02040503050406030204" charset="0"/>
                            <a:ea typeface="MS Mincho" charset="0"/>
                            <a:cs typeface="Cambria Math" panose="02040503050406030204" charset="0"/>
                          </a:rPr>
                          <m:t>&gt;</m:t>
                        </m:r>
                        <m:r>
                          <a:rPr lang="en-US" altLang="zh-CN" sz="2000">
                            <a:latin typeface="Cambria Math" panose="02040503050406030204" charset="0"/>
                            <a:ea typeface="MS Mincho" charset="0"/>
                            <a:cs typeface="Cambria Math" panose="02040503050406030204" charset="0"/>
                          </a:rPr>
                          <m:t>3</m:t>
                        </m:r>
                      </m:sub>
                    </m:sSub>
                  </m:oMath>
                </a14:m>
                <a:r>
                  <a:rPr lang="zh-CN" altLang="zh-CN" sz="2000" dirty="0">
                    <a:latin typeface="Cambria Math" panose="02040503050406030204" charset="0"/>
                    <a:ea typeface="Microsoft YaHei UI" panose="020B0503020204020204" charset="-122"/>
                    <a:cs typeface="Cambria Math" panose="02040503050406030204" charset="0"/>
                  </a:rPr>
                  <a:t>，则在 </a:t>
                </a:r>
                <a14:m>
                  <m:oMath xmlns:m="http://schemas.openxmlformats.org/officeDocument/2006/math">
                    <m:sSub>
                      <m:sSubPr>
                        <m:ctrlPr>
                          <a:rPr lang="zh-CN" altLang="zh-CN" sz="2000">
                            <a:latin typeface="Cambria Math" panose="02040503050406030204" charset="0"/>
                            <a:ea typeface="Microsoft YaHei UI" panose="020B0503020204020204" charset="-122"/>
                            <a:cs typeface="Cambria Math" panose="02040503050406030204" charset="0"/>
                          </a:rPr>
                        </m:ctrlPr>
                      </m:sSubPr>
                      <m:e>
                        <m:r>
                          <m:rPr>
                            <m:sty m:val="p"/>
                          </m:rPr>
                          <a:rPr lang="en-US" altLang="zh-CN" sz="2000">
                            <a:latin typeface="Cambria Math" panose="02040503050406030204" charset="0"/>
                            <a:ea typeface="Microsoft YaHei UI" panose="020B0503020204020204" charset="-122"/>
                            <a:cs typeface="Cambria Math" panose="02040503050406030204" charset="0"/>
                          </a:rPr>
                          <m:t>R</m:t>
                        </m:r>
                      </m:e>
                      <m:sub>
                        <m:r>
                          <a:rPr lang="en-US" altLang="zh-CN" sz="2000">
                            <a:latin typeface="Cambria Math" panose="02040503050406030204" charset="0"/>
                            <a:ea typeface="MS Mincho" charset="0"/>
                            <a:cs typeface="Cambria Math" panose="02040503050406030204" charset="0"/>
                          </a:rPr>
                          <m:t>2</m:t>
                        </m:r>
                        <m:r>
                          <a:rPr lang="en-US" altLang="zh-CN" sz="2000">
                            <a:latin typeface="Cambria Math" panose="02040503050406030204" charset="0"/>
                            <a:ea typeface="MS Mincho" charset="0"/>
                            <a:cs typeface="Cambria Math" panose="02040503050406030204" charset="0"/>
                          </a:rPr>
                          <m:t>&gt;</m:t>
                        </m:r>
                        <m:r>
                          <a:rPr lang="en-US" altLang="zh-CN" sz="2000">
                            <a:latin typeface="Cambria Math" panose="02040503050406030204" charset="0"/>
                            <a:ea typeface="MS Mincho" charset="0"/>
                            <a:cs typeface="Cambria Math" panose="02040503050406030204" charset="0"/>
                          </a:rPr>
                          <m:t>1</m:t>
                        </m:r>
                      </m:sub>
                    </m:sSub>
                    <m:r>
                      <a:rPr lang="en-US" altLang="zh-CN" sz="2000">
                        <a:latin typeface="Cambria Math" panose="02040503050406030204" charset="0"/>
                        <a:ea typeface="MS Mincho" charset="0"/>
                        <a:cs typeface="Cambria Math" panose="02040503050406030204" charset="0"/>
                      </a:rPr>
                      <m:t>, </m:t>
                    </m:r>
                    <m:sSub>
                      <m:sSubPr>
                        <m:ctrlPr>
                          <a:rPr lang="zh-CN" altLang="zh-CN" sz="2000">
                            <a:latin typeface="Cambria Math" panose="02040503050406030204" charset="0"/>
                            <a:ea typeface="Microsoft YaHei UI" panose="020B0503020204020204" charset="-122"/>
                            <a:cs typeface="Cambria Math" panose="02040503050406030204" charset="0"/>
                          </a:rPr>
                        </m:ctrlPr>
                      </m:sSubPr>
                      <m:e>
                        <m:r>
                          <m:rPr>
                            <m:sty m:val="p"/>
                          </m:rPr>
                          <a:rPr lang="en-US" altLang="zh-CN" sz="2000">
                            <a:latin typeface="Cambria Math" panose="02040503050406030204" charset="0"/>
                            <a:ea typeface="Microsoft YaHei UI" panose="020B0503020204020204" charset="-122"/>
                            <a:cs typeface="Cambria Math" panose="02040503050406030204" charset="0"/>
                          </a:rPr>
                          <m:t>R</m:t>
                        </m:r>
                      </m:e>
                      <m:sub>
                        <m:r>
                          <a:rPr lang="en-US" altLang="zh-CN" sz="2000">
                            <a:latin typeface="Cambria Math" panose="02040503050406030204" charset="0"/>
                            <a:ea typeface="MS Mincho" charset="0"/>
                            <a:cs typeface="Cambria Math" panose="02040503050406030204" charset="0"/>
                          </a:rPr>
                          <m:t>3</m:t>
                        </m:r>
                        <m:r>
                          <a:rPr lang="en-US" altLang="zh-CN" sz="2000">
                            <a:latin typeface="Cambria Math" panose="02040503050406030204" charset="0"/>
                            <a:ea typeface="MS Mincho" charset="0"/>
                            <a:cs typeface="Cambria Math" panose="02040503050406030204" charset="0"/>
                          </a:rPr>
                          <m:t>&gt;</m:t>
                        </m:r>
                        <m:r>
                          <a:rPr lang="en-US" altLang="zh-CN" sz="2000">
                            <a:latin typeface="Cambria Math" panose="02040503050406030204" charset="0"/>
                            <a:ea typeface="MS Mincho" charset="0"/>
                            <a:cs typeface="Cambria Math" panose="02040503050406030204" charset="0"/>
                          </a:rPr>
                          <m:t>1</m:t>
                        </m:r>
                      </m:sub>
                    </m:sSub>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增幅相同时，</a:t>
                </a:r>
                <a14:m>
                  <m:oMath xmlns:m="http://schemas.openxmlformats.org/officeDocument/2006/math">
                    <m:sSub>
                      <m:sSubPr>
                        <m:ctrlPr>
                          <a:rPr lang="zh-CN" altLang="zh-CN" sz="2000">
                            <a:latin typeface="Cambria Math" panose="02040503050406030204" charset="0"/>
                            <a:ea typeface="Microsoft YaHei UI" panose="020B0503020204020204" charset="-122"/>
                            <a:cs typeface="Cambria Math" panose="02040503050406030204" charset="0"/>
                          </a:rPr>
                        </m:ctrlPr>
                      </m:sSubPr>
                      <m:e>
                        <m:r>
                          <m:rPr>
                            <m:sty m:val="p"/>
                          </m:rPr>
                          <a:rPr lang="en-US" altLang="zh-CN" sz="2000">
                            <a:latin typeface="Cambria Math" panose="02040503050406030204" charset="0"/>
                            <a:ea typeface="Microsoft YaHei UI" panose="020B0503020204020204" charset="-122"/>
                            <a:cs typeface="Cambria Math" panose="02040503050406030204" charset="0"/>
                          </a:rPr>
                          <m:t>R</m:t>
                        </m:r>
                      </m:e>
                      <m:sub>
                        <m:r>
                          <a:rPr lang="en-US" altLang="zh-CN" sz="2000">
                            <a:latin typeface="Cambria Math" panose="02040503050406030204" charset="0"/>
                            <a:ea typeface="MS Mincho" charset="0"/>
                            <a:cs typeface="Cambria Math" panose="02040503050406030204" charset="0"/>
                          </a:rPr>
                          <m:t>1</m:t>
                        </m:r>
                        <m:r>
                          <a:rPr lang="en-US" altLang="zh-CN" sz="2000">
                            <a:latin typeface="Cambria Math" panose="02040503050406030204" charset="0"/>
                            <a:ea typeface="MS Mincho" charset="0"/>
                            <a:cs typeface="Cambria Math" panose="02040503050406030204" charset="0"/>
                          </a:rPr>
                          <m:t>&amp;</m:t>
                        </m:r>
                        <m:r>
                          <a:rPr lang="en-US" altLang="zh-CN" sz="2000">
                            <a:latin typeface="Cambria Math" panose="02040503050406030204" charset="0"/>
                            <a:ea typeface="MS Mincho" charset="0"/>
                            <a:cs typeface="Cambria Math" panose="02040503050406030204" charset="0"/>
                          </a:rPr>
                          <m:t>2</m:t>
                        </m:r>
                      </m:sub>
                    </m:sSub>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增幅大于</a:t>
                </a:r>
                <a:r>
                  <a:rPr lang="en-US" altLang="zh-CN" sz="2000" dirty="0">
                    <a:latin typeface="Cambria Math" panose="02040503050406030204" charset="0"/>
                    <a:ea typeface="Microsoft YaHei UI" panose="020B0503020204020204" charset="-122"/>
                    <a:cs typeface="Cambria Math" panose="02040503050406030204" charset="0"/>
                  </a:rPr>
                  <a:t> </a:t>
                </a:r>
                <a14:m>
                  <m:oMath xmlns:m="http://schemas.openxmlformats.org/officeDocument/2006/math">
                    <m:sSub>
                      <m:sSubPr>
                        <m:ctrlPr>
                          <a:rPr lang="zh-CN" altLang="zh-CN" sz="2000">
                            <a:latin typeface="Cambria Math" panose="02040503050406030204" charset="0"/>
                            <a:ea typeface="Microsoft YaHei UI" panose="020B0503020204020204" charset="-122"/>
                            <a:cs typeface="Cambria Math" panose="02040503050406030204" charset="0"/>
                          </a:rPr>
                        </m:ctrlPr>
                      </m:sSubPr>
                      <m:e>
                        <m:r>
                          <m:rPr>
                            <m:sty m:val="p"/>
                          </m:rPr>
                          <a:rPr lang="en-US" altLang="zh-CN" sz="2000">
                            <a:latin typeface="Cambria Math" panose="02040503050406030204" charset="0"/>
                            <a:ea typeface="Microsoft YaHei UI" panose="020B0503020204020204" charset="-122"/>
                            <a:cs typeface="Cambria Math" panose="02040503050406030204" charset="0"/>
                          </a:rPr>
                          <m:t>R</m:t>
                        </m:r>
                      </m:e>
                      <m:sub>
                        <m:r>
                          <a:rPr lang="en-US" altLang="zh-CN" sz="2000">
                            <a:latin typeface="Cambria Math" panose="02040503050406030204" charset="0"/>
                            <a:ea typeface="MS Mincho" charset="0"/>
                            <a:cs typeface="Cambria Math" panose="02040503050406030204" charset="0"/>
                          </a:rPr>
                          <m:t>1</m:t>
                        </m:r>
                        <m:r>
                          <a:rPr lang="en-US" altLang="zh-CN" sz="2000">
                            <a:latin typeface="Cambria Math" panose="02040503050406030204" charset="0"/>
                            <a:ea typeface="MS Mincho" charset="0"/>
                            <a:cs typeface="Cambria Math" panose="02040503050406030204" charset="0"/>
                          </a:rPr>
                          <m:t>&amp;</m:t>
                        </m:r>
                        <m:r>
                          <a:rPr lang="en-US" altLang="zh-CN" sz="2000">
                            <a:latin typeface="Cambria Math" panose="02040503050406030204" charset="0"/>
                            <a:ea typeface="MS Mincho" charset="0"/>
                            <a:cs typeface="Cambria Math" panose="02040503050406030204" charset="0"/>
                          </a:rPr>
                          <m:t>3</m:t>
                        </m:r>
                      </m:sub>
                    </m:sSub>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增幅。特别地，若 </a:t>
                </a:r>
                <a14:m>
                  <m:oMath xmlns:m="http://schemas.openxmlformats.org/officeDocument/2006/math">
                    <m:r>
                      <m:rPr>
                        <m:sty m:val="p"/>
                      </m:rPr>
                      <a:rPr lang="en-US" altLang="zh-CN" sz="2000">
                        <a:latin typeface="Cambria Math" panose="02040503050406030204" charset="0"/>
                        <a:ea typeface="Microsoft YaHei UI" panose="020B0503020204020204" charset="-122"/>
                        <a:cs typeface="Cambria Math" panose="02040503050406030204" charset="0"/>
                      </a:rPr>
                      <m:t>z</m:t>
                    </m:r>
                    <m:r>
                      <a:rPr lang="en-US" altLang="zh-CN" sz="2000">
                        <a:latin typeface="Cambria Math" panose="02040503050406030204" charset="0"/>
                        <a:ea typeface="MS Mincho" charset="0"/>
                        <a:cs typeface="Cambria Math" panose="02040503050406030204" charset="0"/>
                      </a:rPr>
                      <m:t>(</m:t>
                    </m:r>
                    <m:r>
                      <m:rPr>
                        <m:sty m:val="p"/>
                      </m:rPr>
                      <a:rPr lang="en-US" altLang="zh-CN" sz="2000">
                        <a:latin typeface="Cambria Math" panose="02040503050406030204" charset="0"/>
                        <a:ea typeface="Microsoft YaHei UI" panose="020B0503020204020204" charset="-122"/>
                        <a:cs typeface="Cambria Math" panose="02040503050406030204" charset="0"/>
                      </a:rPr>
                      <m:t>x</m:t>
                    </m:r>
                    <m:r>
                      <a:rPr lang="en-US" altLang="zh-CN" sz="2000">
                        <a:latin typeface="Cambria Math" panose="02040503050406030204" charset="0"/>
                        <a:ea typeface="MS Mincho" charset="0"/>
                        <a:cs typeface="Cambria Math" panose="02040503050406030204" charset="0"/>
                      </a:rPr>
                      <m:t>, </m:t>
                    </m:r>
                    <m:r>
                      <m:rPr>
                        <m:sty m:val="p"/>
                      </m:rPr>
                      <a:rPr lang="en-US" altLang="zh-CN" sz="2000">
                        <a:latin typeface="Cambria Math" panose="02040503050406030204" charset="0"/>
                        <a:ea typeface="Microsoft YaHei UI" panose="020B0503020204020204" charset="-122"/>
                        <a:cs typeface="Cambria Math" panose="02040503050406030204" charset="0"/>
                      </a:rPr>
                      <m:t>y</m:t>
                    </m:r>
                    <m:r>
                      <a:rPr lang="en-US" altLang="zh-CN" sz="2000">
                        <a:latin typeface="Cambria Math" panose="02040503050406030204" charset="0"/>
                        <a:ea typeface="MS Mincho" charset="0"/>
                        <a:cs typeface="Cambria Math" panose="02040503050406030204" charset="0"/>
                      </a:rPr>
                      <m:t>)</m:t>
                    </m:r>
                  </m:oMath>
                </a14:m>
                <a:r>
                  <a:rPr lang="en-US" altLang="zh-CN" sz="2000" dirty="0">
                    <a:latin typeface="Cambria Math" panose="02040503050406030204" charset="0"/>
                    <a:ea typeface="Microsoft YaHei UI" panose="020B0503020204020204" charset="-122"/>
                    <a:cs typeface="Cambria Math" panose="02040503050406030204" charset="0"/>
                  </a:rPr>
                  <a:t> </a:t>
                </a:r>
                <a:r>
                  <a:rPr lang="zh-CN" altLang="zh-CN" sz="2000" dirty="0">
                    <a:latin typeface="Cambria Math" panose="02040503050406030204" charset="0"/>
                    <a:ea typeface="Microsoft YaHei UI" panose="020B0503020204020204" charset="-122"/>
                    <a:cs typeface="Cambria Math" panose="02040503050406030204" charset="0"/>
                  </a:rPr>
                  <a:t>二阶连续可导，则</a:t>
                </a:r>
                <a:r>
                  <a:rPr lang="zh-CN" altLang="en-US" sz="2000" dirty="0">
                    <a:latin typeface="Cambria Math" panose="02040503050406030204" charset="0"/>
                    <a:ea typeface="Microsoft YaHei UI" panose="020B0503020204020204" charset="-122"/>
                    <a:cs typeface="Cambria Math" panose="02040503050406030204" charset="0"/>
                  </a:rPr>
                  <a:t>二阶混合偏导数大于</a:t>
                </a:r>
                <a:r>
                  <a:rPr lang="en-US" altLang="zh-CN" sz="2000" dirty="0">
                    <a:latin typeface="Cambria Math" panose="02040503050406030204" charset="0"/>
                    <a:ea typeface="Microsoft YaHei UI" panose="020B0503020204020204" charset="-122"/>
                    <a:cs typeface="Cambria Math" panose="02040503050406030204" charset="0"/>
                  </a:rPr>
                  <a:t>0</a:t>
                </a:r>
                <a:r>
                  <a:rPr lang="zh-CN" altLang="zh-CN" sz="2000" dirty="0">
                    <a:latin typeface="Cambria Math" panose="02040503050406030204" charset="0"/>
                    <a:ea typeface="Microsoft YaHei UI" panose="020B0503020204020204" charset="-122"/>
                    <a:cs typeface="Cambria Math" panose="02040503050406030204" charset="0"/>
                  </a:rPr>
                  <a:t>；</a:t>
                </a:r>
                <a:endParaRPr lang="zh-CN" altLang="zh-CN" sz="2000" dirty="0">
                  <a:latin typeface="Cambria Math" panose="02040503050406030204" charset="0"/>
                  <a:ea typeface="Microsoft YaHei UI" panose="020B0503020204020204" charset="-122"/>
                  <a:cs typeface="Cambria Math" panose="02040503050406030204" charset="0"/>
                </a:endParaRPr>
              </a:p>
              <a:p>
                <a:r>
                  <a:rPr lang="zh-CN" altLang="zh-CN" sz="2000" b="1" dirty="0">
                    <a:latin typeface="Cambria Math" panose="02040503050406030204" charset="0"/>
                    <a:ea typeface="Microsoft YaHei UI" panose="020B0503020204020204" charset="-122"/>
                    <a:cs typeface="Cambria Math" panose="02040503050406030204" charset="0"/>
                  </a:rPr>
                  <a:t>公理</a:t>
                </a:r>
                <a:r>
                  <a:rPr lang="en-US" altLang="zh-CN" sz="2000" b="1" dirty="0">
                    <a:latin typeface="Cambria Math" panose="02040503050406030204" charset="0"/>
                    <a:ea typeface="Microsoft YaHei UI" panose="020B0503020204020204" charset="-122"/>
                    <a:cs typeface="Cambria Math" panose="02040503050406030204" charset="0"/>
                  </a:rPr>
                  <a:t>4——</a:t>
                </a:r>
                <a:r>
                  <a:rPr lang="zh-CN" altLang="en-US" sz="2000" b="1" dirty="0">
                    <a:latin typeface="Cambria Math" panose="02040503050406030204" charset="0"/>
                    <a:ea typeface="Microsoft YaHei UI" panose="020B0503020204020204" charset="-122"/>
                    <a:cs typeface="Cambria Math" panose="02040503050406030204" charset="0"/>
                  </a:rPr>
                  <a:t>有限公理</a:t>
                </a:r>
                <a:r>
                  <a:rPr lang="en-US" altLang="zh-CN" sz="2000" b="1" dirty="0">
                    <a:latin typeface="Cambria Math" panose="02040503050406030204" charset="0"/>
                    <a:ea typeface="Microsoft YaHei UI" panose="020B0503020204020204" charset="-122"/>
                    <a:cs typeface="Cambria Math" panose="02040503050406030204" charset="0"/>
                  </a:rPr>
                  <a:t>.  </a:t>
                </a:r>
                <a:r>
                  <a:rPr lang="en-US" altLang="zh-CN" sz="2000" dirty="0">
                    <a:latin typeface="Cambria Math" panose="02040503050406030204" charset="0"/>
                    <a:ea typeface="Microsoft YaHei UI" panose="020B0503020204020204" charset="-122"/>
                    <a:cs typeface="Cambria Math" panose="02040503050406030204" charset="0"/>
                  </a:rPr>
                  <a:t>x </a:t>
                </a:r>
                <a:r>
                  <a:rPr lang="zh-CN" altLang="zh-CN" sz="2000" dirty="0">
                    <a:latin typeface="Cambria Math" panose="02040503050406030204" charset="0"/>
                    <a:ea typeface="Microsoft YaHei UI" panose="020B0503020204020204" charset="-122"/>
                    <a:cs typeface="Cambria Math" panose="02040503050406030204" charset="0"/>
                  </a:rPr>
                  <a:t>趋于无穷时，</a:t>
                </a:r>
                <a:r>
                  <a:rPr lang="en-US" altLang="zh-CN" sz="2000" dirty="0">
                    <a:latin typeface="Cambria Math" panose="02040503050406030204" charset="0"/>
                    <a:ea typeface="Microsoft YaHei UI" panose="020B0503020204020204" charset="-122"/>
                    <a:cs typeface="Cambria Math" panose="02040503050406030204" charset="0"/>
                  </a:rPr>
                  <a:t>z </a:t>
                </a:r>
                <a:r>
                  <a:rPr lang="zh-CN" altLang="zh-CN" sz="2000" dirty="0">
                    <a:latin typeface="Cambria Math" panose="02040503050406030204" charset="0"/>
                    <a:ea typeface="Microsoft YaHei UI" panose="020B0503020204020204" charset="-122"/>
                    <a:cs typeface="Cambria Math" panose="02040503050406030204" charset="0"/>
                  </a:rPr>
                  <a:t>趋于有限正数，且该极限随</a:t>
                </a:r>
                <a:r>
                  <a:rPr lang="en-US" altLang="zh-CN" sz="2000" dirty="0">
                    <a:latin typeface="Cambria Math" panose="02040503050406030204" charset="0"/>
                    <a:ea typeface="Microsoft YaHei UI" panose="020B0503020204020204" charset="-122"/>
                    <a:cs typeface="Cambria Math" panose="02040503050406030204" charset="0"/>
                  </a:rPr>
                  <a:t> y </a:t>
                </a:r>
                <a:r>
                  <a:rPr lang="zh-CN" altLang="zh-CN" sz="2000" dirty="0">
                    <a:latin typeface="Cambria Math" panose="02040503050406030204" charset="0"/>
                    <a:ea typeface="Microsoft YaHei UI" panose="020B0503020204020204" charset="-122"/>
                    <a:cs typeface="Cambria Math" panose="02040503050406030204" charset="0"/>
                  </a:rPr>
                  <a:t>单增。</a:t>
                </a:r>
                <a:endParaRPr lang="zh-CN" altLang="zh-CN" sz="2000" dirty="0">
                  <a:latin typeface="Cambria Math" panose="02040503050406030204" charset="0"/>
                  <a:ea typeface="Microsoft YaHei UI" panose="020B050302020402020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55417" y="2066466"/>
                <a:ext cx="11429365" cy="1630045"/>
              </a:xfrm>
              <a:prstGeom prst="rect">
                <a:avLst/>
              </a:prstGeom>
              <a:blipFill rotWithShape="1">
                <a:blip r:embed="rId4"/>
                <a:stretch>
                  <a:fillRect l="-1" t="-11" r="1" b="11"/>
                </a:stretch>
              </a:blipFill>
            </p:spPr>
            <p:txBody>
              <a:bodyPr/>
              <a:lstStyle/>
              <a:p>
                <a:r>
                  <a:rPr lang="zh-CN" altLang="en-US">
                    <a:noFill/>
                  </a:rPr>
                  <a:t> </a:t>
                </a:r>
              </a:p>
            </p:txBody>
          </p:sp>
        </mc:Fallback>
      </mc:AlternateContent>
      <p:sp>
        <p:nvSpPr>
          <p:cNvPr id="7" name="文本框 6"/>
          <p:cNvSpPr txBox="1"/>
          <p:nvPr/>
        </p:nvSpPr>
        <p:spPr>
          <a:xfrm>
            <a:off x="255417" y="3900136"/>
            <a:ext cx="4074160" cy="398780"/>
          </a:xfrm>
          <a:prstGeom prst="rect">
            <a:avLst/>
          </a:prstGeom>
          <a:noFill/>
        </p:spPr>
        <p:txBody>
          <a:bodyPr wrap="none" rtlCol="0">
            <a:spAutoFit/>
          </a:bodyPr>
          <a:lstStyle/>
          <a:p>
            <a:pPr algn="l"/>
            <a:r>
              <a:rPr lang="en-US" altLang="zh-CN" sz="2000" dirty="0">
                <a:latin typeface="Cambria Math" panose="02040503050406030204" charset="0"/>
                <a:ea typeface="Microsoft YaHei UI" panose="020B0503020204020204" charset="-122"/>
              </a:rPr>
              <a:t>      </a:t>
            </a:r>
            <a:r>
              <a:rPr lang="zh-CN" altLang="en-US" sz="2000" dirty="0">
                <a:latin typeface="Cambria Math" panose="02040503050406030204" charset="0"/>
                <a:ea typeface="Microsoft YaHei UI" panose="020B0503020204020204" charset="-122"/>
              </a:rPr>
              <a:t>发现下面的函数</a:t>
            </a:r>
            <a:r>
              <a:rPr lang="zh-CN" altLang="en-US" sz="2000" dirty="0">
                <a:latin typeface="Cambria Math" panose="02040503050406030204" charset="0"/>
                <a:ea typeface="Microsoft YaHei UI" panose="020B0503020204020204" charset="-122"/>
                <a:cs typeface="Cambria Math" panose="02040503050406030204" charset="0"/>
                <a:sym typeface="+mn-ea"/>
              </a:rPr>
              <a:t>满足上述公理：</a:t>
            </a:r>
            <a:endParaRPr lang="zh-CN" altLang="en-US" sz="2000" dirty="0">
              <a:latin typeface="Cambria Math" panose="02040503050406030204" charset="0"/>
              <a:ea typeface="Microsoft YaHei UI" panose="020B0503020204020204" charset="-122"/>
            </a:endParaRPr>
          </a:p>
        </p:txBody>
      </p:sp>
      <mc:AlternateContent xmlns:mc="http://schemas.openxmlformats.org/markup-compatibility/2006">
        <mc:Choice xmlns:a14="http://schemas.microsoft.com/office/drawing/2010/main" Requires="a14">
          <p:sp>
            <p:nvSpPr>
              <p:cNvPr id="9" name="文本框 8"/>
              <p:cNvSpPr txBox="1"/>
              <p:nvPr/>
            </p:nvSpPr>
            <p:spPr>
              <a:xfrm>
                <a:off x="255417" y="5176253"/>
                <a:ext cx="4130361" cy="1328420"/>
              </a:xfrm>
              <a:prstGeom prst="rect">
                <a:avLst/>
              </a:prstGeom>
              <a:noFill/>
            </p:spPr>
            <p:txBody>
              <a:bodyPr wrap="square" rtlCol="0">
                <a:spAutoFit/>
              </a:bodyPr>
              <a:lstStyle/>
              <a:p>
                <a:r>
                  <a:rPr lang="en-US" altLang="zh-CN" sz="2000" dirty="0">
                    <a:latin typeface="Cambria Math" panose="02040503050406030204" charset="0"/>
                    <a:ea typeface="Microsoft YaHei UI" panose="020B0503020204020204" charset="-122"/>
                    <a:cs typeface="Cambria Math" panose="02040503050406030204" charset="0"/>
                  </a:rPr>
                  <a:t>      </a:t>
                </a:r>
                <a:r>
                  <a:rPr lang="zh-CN" altLang="en-US" sz="2000" dirty="0">
                    <a:latin typeface="Cambria Math" panose="02040503050406030204" charset="0"/>
                    <a:ea typeface="Microsoft YaHei UI" panose="020B0503020204020204" charset="-122"/>
                    <a:cs typeface="Cambria Math" panose="02040503050406030204" charset="0"/>
                  </a:rPr>
                  <a:t>右图为该函数与原</a:t>
                </a:r>
                <a:r>
                  <a:rPr lang="en-US" altLang="zh-CN" sz="2000" dirty="0">
                    <a:latin typeface="Cambria Math" panose="02040503050406030204" charset="0"/>
                    <a:ea typeface="Microsoft YaHei UI" panose="020B0503020204020204" charset="-122"/>
                    <a:cs typeface="Cambria Math" panose="02040503050406030204" charset="0"/>
                  </a:rPr>
                  <a:t> Garfield </a:t>
                </a:r>
                <a:r>
                  <a:rPr lang="zh-CN" altLang="en-US" sz="2000" dirty="0">
                    <a:latin typeface="Cambria Math" panose="02040503050406030204" charset="0"/>
                    <a:ea typeface="Microsoft YaHei UI" panose="020B0503020204020204" charset="-122"/>
                    <a:cs typeface="Cambria Math" panose="02040503050406030204" charset="0"/>
                  </a:rPr>
                  <a:t>模型生成函数的</a:t>
                </a:r>
                <a:r>
                  <a:rPr lang="zh-CN" altLang="en-US" sz="2000">
                    <a:latin typeface="Cambria Math" panose="02040503050406030204" charset="0"/>
                    <a:ea typeface="Microsoft YaHei UI" panose="020B0503020204020204" charset="-122"/>
                    <a:cs typeface="Cambria Math" panose="02040503050406030204" charset="0"/>
                  </a:rPr>
                  <a:t>对比，可以看到改进后的算法</a:t>
                </a:r>
                <a:r>
                  <a:rPr lang="zh-CN" altLang="en-US" sz="2000" b="1">
                    <a:latin typeface="Cambria Math" panose="02040503050406030204" charset="0"/>
                    <a:ea typeface="Microsoft YaHei UI" panose="020B0503020204020204" charset="-122"/>
                    <a:cs typeface="Cambria Math" panose="02040503050406030204" charset="0"/>
                  </a:rPr>
                  <a:t>只有在</a:t>
                </a:r>
                <a:r>
                  <a:rPr lang="en-US" altLang="zh-CN" sz="2000" b="1">
                    <a:latin typeface="Cambria Math" panose="02040503050406030204" charset="0"/>
                    <a:ea typeface="Microsoft YaHei UI" panose="020B0503020204020204" charset="-122"/>
                    <a:cs typeface="Cambria Math" panose="02040503050406030204" charset="0"/>
                  </a:rPr>
                  <a:t> </a:t>
                </a:r>
                <a14:m>
                  <m:oMath xmlns:m="http://schemas.openxmlformats.org/officeDocument/2006/math">
                    <m:sSub>
                      <m:sSubPr>
                        <m:ctrlPr>
                          <a:rPr lang="zh-CN" altLang="zh-CN" sz="2000" b="1">
                            <a:latin typeface="Cambria Math" panose="02040503050406030204" charset="0"/>
                            <a:ea typeface="Microsoft YaHei UI" panose="020B0503020204020204" charset="-122"/>
                            <a:cs typeface="Cambria Math" panose="02040503050406030204" charset="0"/>
                          </a:rPr>
                        </m:ctrlPr>
                      </m:sSubPr>
                      <m:e>
                        <m:r>
                          <a:rPr lang="en-US" altLang="zh-CN" sz="2000" b="1" i="0">
                            <a:latin typeface="Cambria Math" panose="02040503050406030204" charset="0"/>
                            <a:ea typeface="Microsoft YaHei UI" panose="020B0503020204020204" charset="-122"/>
                            <a:cs typeface="Cambria Math" panose="02040503050406030204" charset="0"/>
                          </a:rPr>
                          <m:t>𝐑</m:t>
                        </m:r>
                      </m:e>
                      <m:sub>
                        <m:r>
                          <a:rPr lang="en-US" altLang="zh-CN" sz="2000" b="1" i="0">
                            <a:latin typeface="Cambria Math" panose="02040503050406030204" charset="0"/>
                            <a:ea typeface="Microsoft YaHei UI" panose="020B0503020204020204" charset="-122"/>
                            <a:cs typeface="Cambria Math" panose="02040503050406030204" charset="0"/>
                          </a:rPr>
                          <m:t>𝐢</m:t>
                        </m:r>
                        <m:r>
                          <a:rPr lang="en-US" altLang="zh-CN" sz="2000" b="1" i="0">
                            <a:latin typeface="Cambria Math" panose="02040503050406030204" charset="0"/>
                            <a:ea typeface="MS Mincho" charset="0"/>
                            <a:cs typeface="Cambria Math" panose="02040503050406030204" charset="0"/>
                          </a:rPr>
                          <m:t>&gt;</m:t>
                        </m:r>
                        <m:r>
                          <a:rPr lang="en-US" altLang="zh-CN" sz="2000" b="1" i="0">
                            <a:latin typeface="Cambria Math" panose="02040503050406030204" charset="0"/>
                            <a:ea typeface="Microsoft YaHei UI" panose="020B0503020204020204" charset="-122"/>
                            <a:cs typeface="Cambria Math" panose="02040503050406030204" charset="0"/>
                          </a:rPr>
                          <m:t>𝐣</m:t>
                        </m:r>
                      </m:sub>
                    </m:sSub>
                  </m:oMath>
                </a14:m>
                <a:r>
                  <a:rPr lang="en-US" altLang="zh-CN" sz="2000" b="1">
                    <a:latin typeface="Cambria Math" panose="02040503050406030204" charset="0"/>
                    <a:ea typeface="Microsoft YaHei UI" panose="020B0503020204020204" charset="-122"/>
                    <a:cs typeface="Cambria Math" panose="02040503050406030204" charset="0"/>
                  </a:rPr>
                  <a:t> </a:t>
                </a:r>
                <a:r>
                  <a:rPr lang="zh-CN" altLang="en-US" sz="2000" b="1">
                    <a:latin typeface="Cambria Math" panose="02040503050406030204" charset="0"/>
                    <a:ea typeface="Microsoft YaHei UI" panose="020B0503020204020204" charset="-122"/>
                    <a:cs typeface="Cambria Math" panose="02040503050406030204" charset="0"/>
                  </a:rPr>
                  <a:t>和</a:t>
                </a:r>
                <a:r>
                  <a:rPr lang="en-US" altLang="zh-CN" sz="2000" b="1">
                    <a:latin typeface="Cambria Math" panose="02040503050406030204" charset="0"/>
                    <a:ea typeface="Microsoft YaHei UI" panose="020B0503020204020204" charset="-122"/>
                    <a:cs typeface="Cambria Math" panose="02040503050406030204" charset="0"/>
                  </a:rPr>
                  <a:t> </a:t>
                </a:r>
                <a14:m>
                  <m:oMath xmlns:m="http://schemas.openxmlformats.org/officeDocument/2006/math">
                    <m:sSub>
                      <m:sSubPr>
                        <m:ctrlPr>
                          <a:rPr lang="zh-CN" altLang="zh-CN" sz="2000" b="1">
                            <a:latin typeface="Cambria Math" panose="02040503050406030204" charset="0"/>
                            <a:ea typeface="Microsoft YaHei UI" panose="020B0503020204020204" charset="-122"/>
                            <a:cs typeface="Cambria Math" panose="02040503050406030204" charset="0"/>
                          </a:rPr>
                        </m:ctrlPr>
                      </m:sSubPr>
                      <m:e>
                        <m:r>
                          <a:rPr lang="en-US" altLang="zh-CN" sz="2000" b="1" i="0">
                            <a:latin typeface="Cambria Math" panose="02040503050406030204" charset="0"/>
                            <a:ea typeface="Microsoft YaHei UI" panose="020B0503020204020204" charset="-122"/>
                            <a:cs typeface="Cambria Math" panose="02040503050406030204" charset="0"/>
                          </a:rPr>
                          <m:t>𝐑</m:t>
                        </m:r>
                      </m:e>
                      <m:sub>
                        <m:r>
                          <a:rPr lang="en-US" altLang="zh-CN" sz="2000" b="1" i="0">
                            <a:latin typeface="Cambria Math" panose="02040503050406030204" charset="0"/>
                            <a:ea typeface="Microsoft YaHei UI" panose="020B0503020204020204" charset="-122"/>
                            <a:cs typeface="Cambria Math" panose="02040503050406030204" charset="0"/>
                          </a:rPr>
                          <m:t>𝐣</m:t>
                        </m:r>
                        <m:r>
                          <a:rPr lang="en-US" altLang="zh-CN" sz="2000" b="1" i="0">
                            <a:latin typeface="Cambria Math" panose="02040503050406030204" charset="0"/>
                            <a:ea typeface="MS Mincho" charset="0"/>
                            <a:cs typeface="Cambria Math" panose="02040503050406030204" charset="0"/>
                          </a:rPr>
                          <m:t>&gt;</m:t>
                        </m:r>
                        <m:r>
                          <a:rPr lang="en-US" altLang="zh-CN" sz="2000" b="1" i="0">
                            <a:latin typeface="Cambria Math" panose="02040503050406030204" charset="0"/>
                            <a:ea typeface="Microsoft YaHei UI" panose="020B0503020204020204" charset="-122"/>
                            <a:cs typeface="Cambria Math" panose="02040503050406030204" charset="0"/>
                          </a:rPr>
                          <m:t>𝐢</m:t>
                        </m:r>
                      </m:sub>
                    </m:sSub>
                  </m:oMath>
                </a14:m>
                <a:r>
                  <a:rPr lang="en-US" altLang="zh-CN" sz="2000" b="1">
                    <a:latin typeface="Cambria Math" panose="02040503050406030204" charset="0"/>
                    <a:ea typeface="Microsoft YaHei UI" panose="020B0503020204020204" charset="-122"/>
                    <a:cs typeface="Cambria Math" panose="02040503050406030204" charset="0"/>
                  </a:rPr>
                  <a:t> </a:t>
                </a:r>
                <a:r>
                  <a:rPr lang="zh-CN" altLang="en-US" sz="2000" b="1">
                    <a:latin typeface="Cambria Math" panose="02040503050406030204" charset="0"/>
                    <a:ea typeface="Microsoft YaHei UI" panose="020B0503020204020204" charset="-122"/>
                    <a:cs typeface="Cambria Math" panose="02040503050406030204" charset="0"/>
                  </a:rPr>
                  <a:t>均较大时才会获得较大的关联度因子</a:t>
                </a:r>
                <a:r>
                  <a:rPr lang="zh-CN" altLang="en-US" sz="2000">
                    <a:latin typeface="Cambria Math" panose="02040503050406030204" charset="0"/>
                    <a:ea typeface="Microsoft YaHei UI" panose="020B0503020204020204" charset="-122"/>
                    <a:cs typeface="Cambria Math" panose="02040503050406030204" charset="0"/>
                  </a:rPr>
                  <a:t>。</a:t>
                </a:r>
                <a:endParaRPr lang="zh-CN" altLang="en-US" sz="2000">
                  <a:latin typeface="Cambria Math" panose="02040503050406030204" charset="0"/>
                  <a:ea typeface="Microsoft YaHei UI" panose="020B0503020204020204" charset="-122"/>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255417" y="5176253"/>
                <a:ext cx="4130361" cy="1328420"/>
              </a:xfrm>
              <a:prstGeom prst="rect">
                <a:avLst/>
              </a:prstGeom>
              <a:blipFill rotWithShape="1">
                <a:blip r:embed="rId5"/>
                <a:stretch>
                  <a:fillRect l="-4" t="-28" r="11" b="28"/>
                </a:stretch>
              </a:blipFill>
            </p:spPr>
            <p:txBody>
              <a:bodyPr/>
              <a:lstStyle/>
              <a:p>
                <a:r>
                  <a:rPr lang="zh-CN" altLang="en-US">
                    <a:noFill/>
                  </a:rPr>
                  <a:t> </a:t>
                </a:r>
              </a:p>
            </p:txBody>
          </p:sp>
        </mc:Fallback>
      </mc:AlternateContent>
      <p:pic>
        <p:nvPicPr>
          <p:cNvPr id="3" name="图片 2"/>
          <p:cNvPicPr>
            <a:picLocks noChangeAspect="1"/>
          </p:cNvPicPr>
          <p:nvPr/>
        </p:nvPicPr>
        <p:blipFill>
          <a:blip r:embed="rId6"/>
          <a:stretch>
            <a:fillRect/>
          </a:stretch>
        </p:blipFill>
        <p:spPr>
          <a:xfrm>
            <a:off x="4383405" y="3696335"/>
            <a:ext cx="7808595" cy="3179445"/>
          </a:xfrm>
          <a:prstGeom prst="rect">
            <a:avLst/>
          </a:prstGeom>
        </p:spPr>
      </p:pic>
      <p:pic>
        <p:nvPicPr>
          <p:cNvPr id="10" name="图片 9"/>
          <p:cNvPicPr>
            <a:picLocks noChangeAspect="1"/>
          </p:cNvPicPr>
          <p:nvPr/>
        </p:nvPicPr>
        <p:blipFill>
          <a:blip r:embed="rId7"/>
          <a:stretch>
            <a:fillRect/>
          </a:stretch>
        </p:blipFill>
        <p:spPr>
          <a:xfrm>
            <a:off x="1371600" y="4419600"/>
            <a:ext cx="1918970" cy="610870"/>
          </a:xfrm>
          <a:prstGeom prst="rect">
            <a:avLst/>
          </a:prstGeom>
        </p:spPr>
      </p:pic>
    </p:spTree>
  </p:cSld>
  <p:clrMapOvr>
    <a:masterClrMapping/>
  </p:clrMapOvr>
  <p:transition advTm="2639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4951" y="1205230"/>
            <a:ext cx="5861050" cy="398780"/>
          </a:xfrm>
          <a:prstGeom prst="rect">
            <a:avLst/>
          </a:prstGeom>
          <a:noFill/>
        </p:spPr>
        <p:txBody>
          <a:bodyPr wrap="square" rtlCol="0" anchor="t">
            <a:spAutoFit/>
          </a:bodyPr>
          <a:lstStyle/>
          <a:p>
            <a:r>
              <a:rPr lang="en-US" altLang="zh-CN" sz="2000" b="1" dirty="0">
                <a:latin typeface="Cambria Math" panose="02040503050406030204" charset="0"/>
                <a:ea typeface="Microsoft YaHei UI" panose="020B0503020204020204" charset="-122"/>
                <a:cs typeface="Cambria Math" panose="02040503050406030204" charset="0"/>
              </a:rPr>
              <a:t>1. </a:t>
            </a:r>
            <a:r>
              <a:rPr lang="zh-CN" altLang="en-US" sz="2000" b="1" dirty="0">
                <a:latin typeface="Cambria Math" panose="02040503050406030204" charset="0"/>
                <a:ea typeface="Microsoft YaHei UI" panose="020B0503020204020204" charset="-122"/>
                <a:cs typeface="Cambria Math" panose="02040503050406030204" charset="0"/>
              </a:rPr>
              <a:t>与</a:t>
            </a:r>
            <a:r>
              <a:rPr lang="en-US" altLang="zh-CN" sz="2000" b="1" dirty="0">
                <a:latin typeface="Cambria Math" panose="02040503050406030204" charset="0"/>
                <a:ea typeface="Microsoft YaHei UI" panose="020B0503020204020204" charset="-122"/>
                <a:cs typeface="Cambria Math" panose="02040503050406030204" charset="0"/>
              </a:rPr>
              <a:t> SCI-ADV </a:t>
            </a:r>
            <a:r>
              <a:rPr lang="zh-CN" altLang="en-US" sz="2000" b="1" dirty="0">
                <a:latin typeface="Cambria Math" panose="02040503050406030204" charset="0"/>
                <a:ea typeface="Microsoft YaHei UI" panose="020B0503020204020204" charset="-122"/>
                <a:cs typeface="Cambria Math" panose="02040503050406030204" charset="0"/>
              </a:rPr>
              <a:t>高关联度期刊 </a:t>
            </a:r>
            <a:r>
              <a:rPr lang="en-US" altLang="zh-CN" sz="2000" b="1" dirty="0">
                <a:latin typeface="Cambria Math" panose="02040503050406030204" charset="0"/>
                <a:ea typeface="Microsoft YaHei UI" panose="020B0503020204020204" charset="-122"/>
                <a:cs typeface="Cambria Math" panose="02040503050406030204" charset="0"/>
              </a:rPr>
              <a:t>(</a:t>
            </a:r>
            <a:r>
              <a:rPr lang="zh-CN" altLang="en-US" sz="2000" b="1" dirty="0">
                <a:latin typeface="Cambria Math" panose="02040503050406030204" charset="0"/>
                <a:ea typeface="Microsoft YaHei UI" panose="020B0503020204020204" charset="-122"/>
                <a:cs typeface="Cambria Math" panose="02040503050406030204" charset="0"/>
              </a:rPr>
              <a:t>排名前十</a:t>
            </a:r>
            <a:r>
              <a:rPr lang="en-US" altLang="zh-CN" sz="2000" b="1" dirty="0">
                <a:latin typeface="Cambria Math" panose="02040503050406030204" charset="0"/>
                <a:ea typeface="Microsoft YaHei UI" panose="020B0503020204020204" charset="-122"/>
                <a:cs typeface="Cambria Math" panose="02040503050406030204" charset="0"/>
              </a:rPr>
              <a:t>)</a:t>
            </a:r>
            <a:endParaRPr lang="en-US" altLang="zh-CN" sz="2000" b="1" dirty="0">
              <a:latin typeface="Cambria Math" panose="02040503050406030204" charset="0"/>
              <a:ea typeface="Microsoft YaHei UI" panose="020B0503020204020204" charset="-122"/>
              <a:cs typeface="Cambria Math" panose="02040503050406030204" charset="0"/>
            </a:endParaRPr>
          </a:p>
        </p:txBody>
      </p:sp>
      <p:grpSp>
        <p:nvGrpSpPr>
          <p:cNvPr id="23" name="组合 22"/>
          <p:cNvGrpSpPr/>
          <p:nvPr/>
        </p:nvGrpSpPr>
        <p:grpSpPr>
          <a:xfrm>
            <a:off x="201930" y="71120"/>
            <a:ext cx="11748770" cy="1023620"/>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grpSp>
            <p:nvGrpSpPr>
              <p:cNvPr id="21" name="组合 20"/>
              <p:cNvGrpSpPr/>
              <p:nvPr/>
            </p:nvGrpSpPr>
            <p:grpSpPr>
              <a:xfrm>
                <a:off x="390" y="849"/>
                <a:ext cx="18142" cy="883"/>
                <a:chOff x="390" y="849"/>
                <a:chExt cx="18142" cy="883"/>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sp>
              <p:nvSpPr>
                <p:cNvPr id="14" name="object 7"/>
                <p:cNvSpPr txBox="1">
                  <a:spLocks noGrp="1"/>
                </p:cNvSpPr>
                <p:nvPr/>
              </p:nvSpPr>
              <p:spPr>
                <a:xfrm>
                  <a:off x="501" y="849"/>
                  <a:ext cx="1535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altLang="zh-CN" sz="3200" b="1" spc="-5" dirty="0">
                      <a:latin typeface="Cambria Math" panose="02040503050406030204" charset="0"/>
                      <a:cs typeface="Cambria Math" panose="02040503050406030204" charset="0"/>
                    </a:rPr>
                    <a:t>2.1</a:t>
                  </a:r>
                  <a:r>
                    <a:rPr lang="en-US" altLang="zh-CN" sz="3200" b="1" spc="-50" dirty="0">
                      <a:latin typeface="Cambria Math" panose="02040503050406030204" charset="0"/>
                      <a:cs typeface="Cambria Math" panose="02040503050406030204" charset="0"/>
                    </a:rPr>
                    <a:t>  Task 1 —— </a:t>
                  </a:r>
                  <a:r>
                    <a:rPr lang="zh-CN" altLang="en-US" sz="3200" b="1" spc="-50" dirty="0">
                      <a:latin typeface="Cambria Math" panose="02040503050406030204" charset="0"/>
                      <a:cs typeface="Cambria Math" panose="02040503050406030204" charset="0"/>
                    </a:rPr>
                    <a:t>关联</a:t>
                  </a:r>
                  <a:r>
                    <a:rPr lang="zh-CN" altLang="en-US" sz="3200" b="1" spc="-50" dirty="0">
                      <a:latin typeface="Cambria Math" panose="02040503050406030204" charset="0"/>
                      <a:cs typeface="Cambria Math" panose="02040503050406030204" charset="0"/>
                    </a:rPr>
                    <a:t>度计算</a:t>
                  </a:r>
                  <a:r>
                    <a:rPr lang="zh-CN" altLang="en-US" sz="3200" b="1" spc="-50" dirty="0">
                      <a:latin typeface="Cambria Math" panose="02040503050406030204" charset="0"/>
                      <a:cs typeface="Cambria Math" panose="02040503050406030204" charset="0"/>
                    </a:rPr>
                    <a:t>结果</a:t>
                  </a:r>
                  <a:endParaRPr lang="zh-CN" altLang="en-US" sz="3200" b="1" spc="-50" dirty="0">
                    <a:latin typeface="Cambria Math" panose="02040503050406030204" charset="0"/>
                    <a:cs typeface="Cambria Math" panose="02040503050406030204" charset="0"/>
                  </a:endParaRPr>
                </a:p>
              </p:txBody>
            </p:sp>
          </p:grpSp>
        </p:grpSp>
      </p:grpSp>
      <p:pic>
        <p:nvPicPr>
          <p:cNvPr id="4" name="图片 3"/>
          <p:cNvPicPr>
            <a:picLocks noChangeAspect="1"/>
          </p:cNvPicPr>
          <p:nvPr/>
        </p:nvPicPr>
        <p:blipFill>
          <a:blip r:embed="rId3"/>
          <a:stretch>
            <a:fillRect/>
          </a:stretch>
        </p:blipFill>
        <p:spPr>
          <a:xfrm>
            <a:off x="5862" y="1907286"/>
            <a:ext cx="5861050" cy="2681447"/>
          </a:xfrm>
          <a:prstGeom prst="rect">
            <a:avLst/>
          </a:prstGeom>
        </p:spPr>
      </p:pic>
      <p:sp>
        <p:nvSpPr>
          <p:cNvPr id="7" name="文本框 6"/>
          <p:cNvSpPr txBox="1"/>
          <p:nvPr/>
        </p:nvSpPr>
        <p:spPr>
          <a:xfrm>
            <a:off x="6096000" y="1205230"/>
            <a:ext cx="4511675" cy="398780"/>
          </a:xfrm>
          <a:prstGeom prst="rect">
            <a:avLst/>
          </a:prstGeom>
          <a:noFill/>
        </p:spPr>
        <p:txBody>
          <a:bodyPr wrap="none" rtlCol="0">
            <a:spAutoFit/>
          </a:bodyPr>
          <a:lstStyle/>
          <a:p>
            <a:r>
              <a:rPr lang="en-US" altLang="zh-CN" sz="2000" b="1" dirty="0">
                <a:latin typeface="Cambria Math" panose="02040503050406030204" charset="0"/>
                <a:ea typeface="Microsoft YaHei UI" panose="020B0503020204020204" charset="-122"/>
                <a:cs typeface="Cambria Math" panose="02040503050406030204" charset="0"/>
              </a:rPr>
              <a:t>2. </a:t>
            </a:r>
            <a:r>
              <a:rPr lang="zh-CN" altLang="en-US" sz="2000" b="1" dirty="0">
                <a:latin typeface="Cambria Math" panose="02040503050406030204" charset="0"/>
                <a:ea typeface="Microsoft YaHei UI" panose="020B0503020204020204" charset="-122"/>
                <a:cs typeface="Cambria Math" panose="02040503050406030204" charset="0"/>
              </a:rPr>
              <a:t>高关联度期刊列表的计算</a:t>
            </a:r>
            <a:r>
              <a:rPr lang="en-US" altLang="zh-CN" sz="2000" b="1" dirty="0">
                <a:latin typeface="Cambria Math" panose="02040503050406030204" charset="0"/>
                <a:ea typeface="Microsoft YaHei UI" panose="020B0503020204020204" charset="-122"/>
                <a:cs typeface="Cambria Math" panose="02040503050406030204" charset="0"/>
              </a:rPr>
              <a:t> (</a:t>
            </a:r>
            <a:r>
              <a:rPr lang="zh-CN" altLang="en-US" sz="2000" b="1" dirty="0">
                <a:latin typeface="Cambria Math" panose="02040503050406030204" charset="0"/>
                <a:ea typeface="Microsoft YaHei UI" panose="020B0503020204020204" charset="-122"/>
                <a:cs typeface="Cambria Math" panose="02040503050406030204" charset="0"/>
              </a:rPr>
              <a:t>列举三个</a:t>
            </a:r>
            <a:r>
              <a:rPr lang="en-US" altLang="zh-CN" sz="2000" b="1" dirty="0">
                <a:latin typeface="Cambria Math" panose="02040503050406030204" charset="0"/>
                <a:ea typeface="Microsoft YaHei UI" panose="020B0503020204020204" charset="-122"/>
                <a:cs typeface="Cambria Math" panose="02040503050406030204" charset="0"/>
              </a:rPr>
              <a:t>)</a:t>
            </a:r>
            <a:endParaRPr lang="zh-CN" altLang="en-US" sz="2000" b="1" dirty="0">
              <a:latin typeface="Cambria Math" panose="02040503050406030204" charset="0"/>
              <a:ea typeface="Microsoft YaHei UI" panose="020B0503020204020204" charset="-122"/>
              <a:cs typeface="Cambria Math" panose="02040503050406030204" charset="0"/>
            </a:endParaRPr>
          </a:p>
        </p:txBody>
      </p:sp>
      <p:pic>
        <p:nvPicPr>
          <p:cNvPr id="10" name="图片 9"/>
          <p:cNvPicPr>
            <a:picLocks noChangeAspect="1"/>
          </p:cNvPicPr>
          <p:nvPr/>
        </p:nvPicPr>
        <p:blipFill rotWithShape="1">
          <a:blip r:embed="rId4"/>
          <a:srcRect r="32822"/>
          <a:stretch>
            <a:fillRect/>
          </a:stretch>
        </p:blipFill>
        <p:spPr>
          <a:xfrm>
            <a:off x="6302816" y="1912304"/>
            <a:ext cx="4948161" cy="2685807"/>
          </a:xfrm>
          <a:prstGeom prst="rect">
            <a:avLst/>
          </a:prstGeom>
        </p:spPr>
      </p:pic>
      <p:sp>
        <p:nvSpPr>
          <p:cNvPr id="11" name="文本框 10"/>
          <p:cNvSpPr txBox="1"/>
          <p:nvPr/>
        </p:nvSpPr>
        <p:spPr>
          <a:xfrm>
            <a:off x="6302816" y="4598111"/>
            <a:ext cx="5452304" cy="1014730"/>
          </a:xfrm>
          <a:prstGeom prst="rect">
            <a:avLst/>
          </a:prstGeom>
          <a:noFill/>
        </p:spPr>
        <p:txBody>
          <a:bodyPr wrap="square" rtlCol="0">
            <a:spAutoFit/>
          </a:bodyPr>
          <a:lstStyle/>
          <a:p>
            <a:r>
              <a:rPr lang="zh-CN" altLang="en-US" sz="2000" dirty="0">
                <a:latin typeface="Cambria Math" panose="02040503050406030204" charset="0"/>
                <a:ea typeface="Microsoft YaHei UI" panose="020B0503020204020204" charset="-122"/>
                <a:cs typeface="Cambria Math" panose="02040503050406030204" charset="0"/>
              </a:rPr>
              <a:t>认为</a:t>
            </a:r>
            <a:r>
              <a:rPr lang="en-US" altLang="zh-CN" sz="2000" dirty="0">
                <a:latin typeface="Cambria Math" panose="02040503050406030204" charset="0"/>
                <a:ea typeface="Microsoft YaHei UI" panose="020B0503020204020204" charset="-122"/>
                <a:cs typeface="Cambria Math" panose="02040503050406030204" charset="0"/>
              </a:rPr>
              <a:t> 64 </a:t>
            </a:r>
            <a:r>
              <a:rPr lang="zh-CN" altLang="en-US" sz="2000" dirty="0">
                <a:latin typeface="Cambria Math" panose="02040503050406030204" charset="0"/>
                <a:ea typeface="Microsoft YaHei UI" panose="020B0503020204020204" charset="-122"/>
                <a:cs typeface="Cambria Math" panose="02040503050406030204" charset="0"/>
              </a:rPr>
              <a:t>个期刊间关联度的前</a:t>
            </a:r>
            <a:r>
              <a:rPr lang="en-US" altLang="zh-CN" sz="2000" dirty="0">
                <a:latin typeface="Cambria Math" panose="02040503050406030204" charset="0"/>
                <a:ea typeface="Microsoft YaHei UI" panose="020B0503020204020204" charset="-122"/>
                <a:cs typeface="Cambria Math" panose="02040503050406030204" charset="0"/>
              </a:rPr>
              <a:t> 5% </a:t>
            </a:r>
            <a:r>
              <a:rPr lang="zh-CN" altLang="en-US" sz="2000" dirty="0">
                <a:latin typeface="Cambria Math" panose="02040503050406030204" charset="0"/>
                <a:ea typeface="Microsoft YaHei UI" panose="020B0503020204020204" charset="-122"/>
                <a:cs typeface="Cambria Math" panose="02040503050406030204" charset="0"/>
              </a:rPr>
              <a:t>为关系密切，由此算出关联度阈值</a:t>
            </a:r>
            <a:r>
              <a:rPr lang="en-US" altLang="zh-CN" sz="2000" dirty="0">
                <a:latin typeface="Cambria Math" panose="02040503050406030204" charset="0"/>
                <a:ea typeface="Microsoft YaHei UI" panose="020B0503020204020204" charset="-122"/>
                <a:cs typeface="Cambria Math" panose="02040503050406030204" charset="0"/>
              </a:rPr>
              <a:t> R=13.76</a:t>
            </a:r>
            <a:r>
              <a:rPr lang="zh-CN" altLang="en-US" sz="2000" dirty="0">
                <a:latin typeface="Cambria Math" panose="02040503050406030204" charset="0"/>
                <a:ea typeface="Microsoft YaHei UI" panose="020B0503020204020204" charset="-122"/>
                <a:cs typeface="Cambria Math" panose="02040503050406030204" charset="0"/>
              </a:rPr>
              <a:t>，并以此作为判定关系密切的标准。</a:t>
            </a:r>
            <a:endParaRPr lang="zh-CN" altLang="en-US" sz="2000" dirty="0">
              <a:latin typeface="Cambria Math" panose="02040503050406030204" charset="0"/>
              <a:ea typeface="Microsoft YaHei UI" panose="020B0503020204020204" charset="-122"/>
              <a:cs typeface="Cambria Math" panose="02040503050406030204" charset="0"/>
            </a:endParaRPr>
          </a:p>
        </p:txBody>
      </p:sp>
    </p:spTree>
  </p:cSld>
  <p:clrMapOvr>
    <a:masterClrMapping/>
  </p:clrMapOvr>
  <p:transition advTm="3606"/>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810635" y="1914525"/>
            <a:ext cx="3433445" cy="975995"/>
          </a:xfrm>
          <a:prstGeom prst="rect">
            <a:avLst/>
          </a:prstGeom>
        </p:spPr>
      </p:pic>
      <p:sp>
        <p:nvSpPr>
          <p:cNvPr id="5" name="文本框 4"/>
          <p:cNvSpPr txBox="1"/>
          <p:nvPr/>
        </p:nvSpPr>
        <p:spPr>
          <a:xfrm>
            <a:off x="193040" y="1204595"/>
            <a:ext cx="11520169" cy="860425"/>
          </a:xfrm>
          <a:prstGeom prst="rect">
            <a:avLst/>
          </a:prstGeom>
          <a:noFill/>
        </p:spPr>
        <p:txBody>
          <a:bodyPr wrap="square" rtlCol="0" anchor="t">
            <a:spAutoFit/>
          </a:bodyPr>
          <a:lstStyle/>
          <a:p>
            <a:pPr marL="457200" indent="-457200">
              <a:buAutoNum type="arabicPeriod"/>
            </a:pPr>
            <a:r>
              <a:rPr lang="zh-CN" altLang="en-US" sz="2000" b="1" dirty="0">
                <a:latin typeface="Cambria Math" panose="02040503050406030204" charset="0"/>
                <a:ea typeface="Microsoft YaHei UI" panose="020B0503020204020204" charset="-122"/>
                <a:cs typeface="Cambria Math" panose="02040503050406030204" charset="0"/>
              </a:rPr>
              <a:t>模拟退火算法</a:t>
            </a:r>
            <a:r>
              <a:rPr lang="en-US" altLang="zh-CN" sz="2000" b="1" dirty="0">
                <a:latin typeface="Cambria Math" panose="02040503050406030204" charset="0"/>
                <a:ea typeface="Microsoft YaHei UI" panose="020B0503020204020204" charset="-122"/>
                <a:cs typeface="Cambria Math" panose="02040503050406030204" charset="0"/>
              </a:rPr>
              <a:t>(SAA)</a:t>
            </a:r>
            <a:endParaRPr lang="en-US" altLang="zh-CN" sz="2000" b="1" dirty="0">
              <a:latin typeface="Cambria Math" panose="02040503050406030204" charset="0"/>
              <a:ea typeface="Microsoft YaHei UI" panose="020B0503020204020204" charset="-122"/>
              <a:cs typeface="Cambria Math" panose="02040503050406030204" charset="0"/>
            </a:endParaRPr>
          </a:p>
          <a:p>
            <a:pPr>
              <a:lnSpc>
                <a:spcPct val="150000"/>
              </a:lnSpc>
            </a:pPr>
            <a:r>
              <a:rPr lang="en-US" altLang="zh-CN" dirty="0">
                <a:latin typeface="Cambria Math" panose="02040503050406030204" charset="0"/>
                <a:ea typeface="Microsoft YaHei UI" panose="020B0503020204020204" charset="-122"/>
                <a:cs typeface="Cambria Math" panose="02040503050406030204" charset="0"/>
              </a:rPr>
              <a:t>      </a:t>
            </a:r>
            <a:r>
              <a:rPr lang="zh-CN" altLang="en-US" sz="2000" dirty="0">
                <a:latin typeface="Cambria Math" panose="02040503050406030204" charset="0"/>
                <a:ea typeface="Microsoft YaHei UI" panose="020B0503020204020204" charset="-122"/>
                <a:cs typeface="Cambria Math" panose="02040503050406030204" charset="0"/>
              </a:rPr>
              <a:t>定义</a:t>
            </a:r>
            <a:r>
              <a:rPr lang="en-US" altLang="zh-CN" sz="2000" dirty="0">
                <a:latin typeface="Cambria Math" panose="02040503050406030204" charset="0"/>
                <a:ea typeface="Microsoft YaHei UI" panose="020B0503020204020204" charset="-122"/>
                <a:cs typeface="Cambria Math" panose="02040503050406030204" charset="0"/>
              </a:rPr>
              <a:t> SAA </a:t>
            </a:r>
            <a:r>
              <a:rPr lang="zh-CN" altLang="en-US" sz="2000" dirty="0">
                <a:latin typeface="Cambria Math" panose="02040503050406030204" charset="0"/>
                <a:ea typeface="Microsoft YaHei UI" panose="020B0503020204020204" charset="-122"/>
                <a:cs typeface="Cambria Math" panose="02040503050406030204" charset="0"/>
              </a:rPr>
              <a:t>目标函数</a:t>
            </a:r>
            <a:r>
              <a:rPr lang="en-US" altLang="zh-CN" sz="2000" dirty="0">
                <a:latin typeface="Cambria Math" panose="02040503050406030204" charset="0"/>
                <a:ea typeface="Microsoft YaHei UI" panose="020B0503020204020204" charset="-122"/>
                <a:cs typeface="Cambria Math" panose="02040503050406030204" charset="0"/>
              </a:rPr>
              <a:t> S </a:t>
            </a:r>
            <a:r>
              <a:rPr lang="zh-CN" altLang="en-US" sz="2000" dirty="0">
                <a:latin typeface="Cambria Math" panose="02040503050406030204" charset="0"/>
                <a:ea typeface="Microsoft YaHei UI" panose="020B0503020204020204" charset="-122"/>
                <a:cs typeface="Cambria Math" panose="02040503050406030204" charset="0"/>
              </a:rPr>
              <a:t>如下</a:t>
            </a:r>
            <a:endParaRPr lang="zh-CN" altLang="en-US" sz="2000" dirty="0">
              <a:latin typeface="Cambria Math" panose="02040503050406030204" charset="0"/>
              <a:ea typeface="Microsoft YaHei UI" panose="020B0503020204020204" charset="-122"/>
              <a:cs typeface="Cambria Math" panose="02040503050406030204" charset="0"/>
            </a:endParaRPr>
          </a:p>
        </p:txBody>
      </p:sp>
      <p:grpSp>
        <p:nvGrpSpPr>
          <p:cNvPr id="23" name="组合 22"/>
          <p:cNvGrpSpPr/>
          <p:nvPr/>
        </p:nvGrpSpPr>
        <p:grpSpPr>
          <a:xfrm>
            <a:off x="201930" y="71120"/>
            <a:ext cx="11748770" cy="1023620"/>
            <a:chOff x="338" y="120"/>
            <a:chExt cx="18502" cy="1612"/>
          </a:xfrm>
        </p:grpSpPr>
        <p:pic>
          <p:nvPicPr>
            <p:cNvPr id="16" name="object 3"/>
            <p:cNvPicPr/>
            <p:nvPr/>
          </p:nvPicPr>
          <p:blipFill>
            <a:blip r:embed="rId2"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3" cstate="print"/>
              <a:stretch>
                <a:fillRect/>
              </a:stretch>
            </p:blipFill>
            <p:spPr>
              <a:xfrm>
                <a:off x="15460" y="120"/>
                <a:ext cx="3380" cy="1362"/>
              </a:xfrm>
              <a:prstGeom prst="rect">
                <a:avLst/>
              </a:prstGeom>
            </p:spPr>
          </p:pic>
          <p:grpSp>
            <p:nvGrpSpPr>
              <p:cNvPr id="21" name="组合 20"/>
              <p:cNvGrpSpPr/>
              <p:nvPr/>
            </p:nvGrpSpPr>
            <p:grpSpPr>
              <a:xfrm>
                <a:off x="390" y="849"/>
                <a:ext cx="18142" cy="883"/>
                <a:chOff x="390" y="849"/>
                <a:chExt cx="18142" cy="883"/>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sp>
              <p:nvSpPr>
                <p:cNvPr id="14" name="object 7"/>
                <p:cNvSpPr txBox="1">
                  <a:spLocks noGrp="1"/>
                </p:cNvSpPr>
                <p:nvPr/>
              </p:nvSpPr>
              <p:spPr>
                <a:xfrm>
                  <a:off x="501" y="849"/>
                  <a:ext cx="1535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altLang="zh-CN" sz="3200" b="1" spc="-5" dirty="0">
                      <a:latin typeface="Cambria Math" panose="02040503050406030204" charset="0"/>
                      <a:cs typeface="Cambria Math" panose="02040503050406030204" charset="0"/>
                    </a:rPr>
                    <a:t>2.2</a:t>
                  </a:r>
                  <a:r>
                    <a:rPr lang="en-US" altLang="zh-CN" sz="3200" b="1" spc="-50" dirty="0">
                      <a:latin typeface="Cambria Math" panose="02040503050406030204" charset="0"/>
                      <a:cs typeface="Cambria Math" panose="02040503050406030204" charset="0"/>
                    </a:rPr>
                    <a:t>  Task 1</a:t>
                  </a:r>
                  <a:r>
                    <a:rPr lang="en-US" sz="3200" b="1" spc="-50" dirty="0">
                      <a:effectLst/>
                      <a:latin typeface="Cambria Math" panose="02040503050406030204" charset="0"/>
                      <a:cs typeface="Cambria Math" panose="02040503050406030204" charset="0"/>
                      <a:sym typeface="+mn-ea"/>
                    </a:rPr>
                    <a:t> —— </a:t>
                  </a:r>
                  <a:r>
                    <a:rPr lang="zh-CN" altLang="en-US" sz="3200" b="1" spc="-50" dirty="0">
                      <a:latin typeface="Cambria Math" panose="02040503050406030204" charset="0"/>
                      <a:cs typeface="Cambria Math" panose="02040503050406030204" charset="0"/>
                    </a:rPr>
                    <a:t>基于</a:t>
                  </a:r>
                  <a:r>
                    <a:rPr lang="en-US" altLang="zh-CN" sz="3200" b="1" spc="-50" dirty="0">
                      <a:latin typeface="Cambria Math" panose="02040503050406030204" charset="0"/>
                      <a:cs typeface="Cambria Math" panose="02040503050406030204" charset="0"/>
                    </a:rPr>
                    <a:t> SAA </a:t>
                  </a:r>
                  <a:r>
                    <a:rPr lang="zh-CN" altLang="en-US" sz="3200" b="1" spc="-50" dirty="0">
                      <a:latin typeface="Cambria Math" panose="02040503050406030204" charset="0"/>
                      <a:cs typeface="Cambria Math" panose="02040503050406030204" charset="0"/>
                    </a:rPr>
                    <a:t>的期刊聚类式分级</a:t>
                  </a:r>
                  <a:endParaRPr lang="zh-CN" altLang="en-US" sz="3200" b="1" spc="-50" dirty="0">
                    <a:latin typeface="Cambria Math" panose="02040503050406030204" charset="0"/>
                    <a:cs typeface="Cambria Math" panose="02040503050406030204" charset="0"/>
                  </a:endParaRPr>
                </a:p>
              </p:txBody>
            </p:sp>
          </p:grpSp>
        </p:grpSp>
      </p:grpSp>
      <p:sp>
        <p:nvSpPr>
          <p:cNvPr id="6" name="文本框 5"/>
          <p:cNvSpPr txBox="1"/>
          <p:nvPr/>
        </p:nvSpPr>
        <p:spPr>
          <a:xfrm>
            <a:off x="192723" y="2889329"/>
            <a:ext cx="11449684" cy="706755"/>
          </a:xfrm>
          <a:prstGeom prst="rect">
            <a:avLst/>
          </a:prstGeom>
          <a:noFill/>
        </p:spPr>
        <p:txBody>
          <a:bodyPr wrap="square" rtlCol="0">
            <a:spAutoFit/>
          </a:bodyPr>
          <a:lstStyle/>
          <a:p>
            <a:r>
              <a:rPr lang="en-US" altLang="zh-CN" dirty="0">
                <a:latin typeface="Cambria Math" panose="02040503050406030204" charset="0"/>
                <a:ea typeface="Microsoft YaHei UI" panose="020B0503020204020204" charset="-122"/>
                <a:cs typeface="Cambria Math" panose="02040503050406030204" charset="0"/>
              </a:rPr>
              <a:t>      </a:t>
            </a:r>
            <a:r>
              <a:rPr lang="zh-CN" altLang="en-US" sz="2000" dirty="0">
                <a:latin typeface="Cambria Math" panose="02040503050406030204" charset="0"/>
                <a:ea typeface="Microsoft YaHei UI" panose="020B0503020204020204" charset="-122"/>
                <a:cs typeface="Cambria Math" panose="02040503050406030204" charset="0"/>
              </a:rPr>
              <a:t>其中 </a:t>
            </a:r>
            <a:r>
              <a:rPr lang="en-US" altLang="zh-CN" sz="2000" dirty="0" err="1">
                <a:latin typeface="Cambria Math" panose="02040503050406030204" charset="0"/>
                <a:ea typeface="Microsoft YaHei UI" panose="020B0503020204020204" charset="-122"/>
                <a:cs typeface="Cambria Math" panose="02040503050406030204" charset="0"/>
              </a:rPr>
              <a:t>E</a:t>
            </a:r>
            <a:r>
              <a:rPr lang="en-US" altLang="zh-CN" sz="2000" baseline="-25000" dirty="0" err="1">
                <a:latin typeface="Cambria Math" panose="02040503050406030204" charset="0"/>
                <a:ea typeface="Microsoft YaHei UI" panose="020B0503020204020204" charset="-122"/>
                <a:cs typeface="Cambria Math" panose="02040503050406030204" charset="0"/>
              </a:rPr>
              <a:t>k </a:t>
            </a:r>
            <a:r>
              <a:rPr lang="zh-CN" altLang="en-US" sz="2000" dirty="0">
                <a:latin typeface="Cambria Math" panose="02040503050406030204" charset="0"/>
                <a:ea typeface="Microsoft YaHei UI" panose="020B0503020204020204" charset="-122"/>
                <a:cs typeface="Cambria Math" panose="02040503050406030204" charset="0"/>
              </a:rPr>
              <a:t>为第</a:t>
            </a:r>
            <a:r>
              <a:rPr lang="en-US" altLang="zh-CN" sz="2000" dirty="0">
                <a:latin typeface="Cambria Math" panose="02040503050406030204" charset="0"/>
                <a:ea typeface="Microsoft YaHei UI" panose="020B0503020204020204" charset="-122"/>
                <a:cs typeface="Cambria Math" panose="02040503050406030204" charset="0"/>
              </a:rPr>
              <a:t> k </a:t>
            </a:r>
            <a:r>
              <a:rPr lang="zh-CN" altLang="en-US" sz="2000" dirty="0">
                <a:latin typeface="Cambria Math" panose="02040503050406030204" charset="0"/>
                <a:ea typeface="Microsoft YaHei UI" panose="020B0503020204020204" charset="-122"/>
                <a:cs typeface="Cambria Math" panose="02040503050406030204" charset="0"/>
              </a:rPr>
              <a:t>个集合的边数，</a:t>
            </a:r>
            <a:r>
              <a:rPr lang="en-US" altLang="zh-CN" sz="2000" dirty="0" err="1">
                <a:latin typeface="Cambria Math" panose="02040503050406030204" charset="0"/>
                <a:ea typeface="Microsoft YaHei UI" panose="020B0503020204020204" charset="-122"/>
                <a:cs typeface="Cambria Math" panose="02040503050406030204" charset="0"/>
              </a:rPr>
              <a:t>i, j </a:t>
            </a:r>
            <a:r>
              <a:rPr lang="zh-CN" altLang="en-US" sz="2000" dirty="0">
                <a:latin typeface="Cambria Math" panose="02040503050406030204" charset="0"/>
                <a:ea typeface="Microsoft YaHei UI" panose="020B0503020204020204" charset="-122"/>
                <a:cs typeface="Cambria Math" panose="02040503050406030204" charset="0"/>
              </a:rPr>
              <a:t>表示第</a:t>
            </a:r>
            <a:r>
              <a:rPr lang="en-US" altLang="zh-CN" sz="2000" dirty="0">
                <a:latin typeface="Cambria Math" panose="02040503050406030204" charset="0"/>
                <a:ea typeface="Microsoft YaHei UI" panose="020B0503020204020204" charset="-122"/>
                <a:cs typeface="Cambria Math" panose="02040503050406030204" charset="0"/>
              </a:rPr>
              <a:t> k </a:t>
            </a:r>
            <a:r>
              <a:rPr lang="zh-CN" altLang="en-US" sz="2000" dirty="0">
                <a:latin typeface="Cambria Math" panose="02040503050406030204" charset="0"/>
                <a:ea typeface="Microsoft YaHei UI" panose="020B0503020204020204" charset="-122"/>
                <a:cs typeface="Cambria Math" panose="02040503050406030204" charset="0"/>
              </a:rPr>
              <a:t>个集合中的期刊，</a:t>
            </a:r>
            <a:r>
              <a:rPr lang="en-US" altLang="zh-CN" sz="2000" b="1" dirty="0">
                <a:latin typeface="Cambria Math" panose="02040503050406030204" charset="0"/>
                <a:ea typeface="Microsoft YaHei UI" panose="020B0503020204020204" charset="-122"/>
                <a:cs typeface="Cambria Math" panose="02040503050406030204" charset="0"/>
              </a:rPr>
              <a:t>S </a:t>
            </a:r>
            <a:r>
              <a:rPr lang="zh-CN" altLang="en-US" sz="2000" b="1" dirty="0">
                <a:latin typeface="Cambria Math" panose="02040503050406030204" charset="0"/>
                <a:ea typeface="Microsoft YaHei UI" panose="020B0503020204020204" charset="-122"/>
                <a:cs typeface="Cambria Math" panose="02040503050406030204" charset="0"/>
              </a:rPr>
              <a:t>为该</a:t>
            </a:r>
            <a:r>
              <a:rPr lang="zh-CN" altLang="en-US" sz="2000" b="1" dirty="0">
                <a:latin typeface="Cambria Math" panose="02040503050406030204" charset="0"/>
                <a:ea typeface="Microsoft YaHei UI" panose="020B0503020204020204" charset="-122"/>
                <a:cs typeface="Cambria Math" panose="02040503050406030204" charset="0"/>
              </a:rPr>
              <a:t>聚类方式下集合内平均关联度之和</a:t>
            </a:r>
            <a:r>
              <a:rPr lang="zh-CN" altLang="en-US" sz="2000" dirty="0">
                <a:latin typeface="Cambria Math" panose="02040503050406030204" charset="0"/>
                <a:ea typeface="Microsoft YaHei UI" panose="020B0503020204020204" charset="-122"/>
                <a:cs typeface="Cambria Math" panose="02040503050406030204" charset="0"/>
              </a:rPr>
              <a:t>。寻找聚类方法，</a:t>
            </a:r>
            <a:r>
              <a:rPr lang="zh-CN" altLang="en-US" sz="2000" b="1" dirty="0">
                <a:latin typeface="Cambria Math" panose="02040503050406030204" charset="0"/>
                <a:ea typeface="Microsoft YaHei UI" panose="020B0503020204020204" charset="-122"/>
                <a:cs typeface="Cambria Math" panose="02040503050406030204" charset="0"/>
              </a:rPr>
              <a:t>使</a:t>
            </a:r>
            <a:r>
              <a:rPr lang="en-US" altLang="zh-CN" sz="2000" b="1" dirty="0">
                <a:latin typeface="Cambria Math" panose="02040503050406030204" charset="0"/>
                <a:ea typeface="Microsoft YaHei UI" panose="020B0503020204020204" charset="-122"/>
                <a:cs typeface="Cambria Math" panose="02040503050406030204" charset="0"/>
              </a:rPr>
              <a:t> S </a:t>
            </a:r>
            <a:r>
              <a:rPr lang="zh-CN" altLang="en-US" sz="2000" b="1" dirty="0">
                <a:latin typeface="Cambria Math" panose="02040503050406030204" charset="0"/>
                <a:ea typeface="Microsoft YaHei UI" panose="020B0503020204020204" charset="-122"/>
                <a:cs typeface="Cambria Math" panose="02040503050406030204" charset="0"/>
              </a:rPr>
              <a:t>取得最大值</a:t>
            </a:r>
            <a:r>
              <a:rPr lang="zh-CN" altLang="en-US" sz="2000" dirty="0">
                <a:latin typeface="Cambria Math" panose="02040503050406030204" charset="0"/>
                <a:ea typeface="Microsoft YaHei UI" panose="020B0503020204020204" charset="-122"/>
                <a:cs typeface="Cambria Math" panose="02040503050406030204" charset="0"/>
              </a:rPr>
              <a:t>。</a:t>
            </a:r>
            <a:r>
              <a:rPr lang="en-US" altLang="zh-CN" sz="2000" dirty="0">
                <a:latin typeface="Cambria Math" panose="02040503050406030204" charset="0"/>
                <a:ea typeface="Microsoft YaHei UI" panose="020B0503020204020204" charset="-122"/>
                <a:cs typeface="Cambria Math" panose="02040503050406030204" charset="0"/>
              </a:rPr>
              <a:t>SAA </a:t>
            </a:r>
            <a:r>
              <a:rPr lang="zh-CN" altLang="en-US" sz="2000" dirty="0">
                <a:latin typeface="Cambria Math" panose="02040503050406030204" charset="0"/>
                <a:ea typeface="Microsoft YaHei UI" panose="020B0503020204020204" charset="-122"/>
                <a:cs typeface="Cambria Math" panose="02040503050406030204" charset="0"/>
              </a:rPr>
              <a:t>算法如下：</a:t>
            </a:r>
            <a:endParaRPr lang="zh-CN" altLang="en-US" sz="2000" dirty="0">
              <a:latin typeface="Cambria Math" panose="02040503050406030204" charset="0"/>
              <a:ea typeface="FZDaHei-B02S" panose="02000000000000000000" charset="-122"/>
              <a:cs typeface="Cambria Math" panose="02040503050406030204" charset="0"/>
            </a:endParaRPr>
          </a:p>
        </p:txBody>
      </p:sp>
      <mc:AlternateContent xmlns:mc="http://schemas.openxmlformats.org/markup-compatibility/2006">
        <mc:Choice xmlns:a14="http://schemas.microsoft.com/office/drawing/2010/main" Requires="a14">
          <p:sp>
            <p:nvSpPr>
              <p:cNvPr id="2" name="文本框 1"/>
              <p:cNvSpPr txBox="1"/>
              <p:nvPr/>
            </p:nvSpPr>
            <p:spPr>
              <a:xfrm>
                <a:off x="344488" y="3733879"/>
                <a:ext cx="11449684" cy="2399665"/>
              </a:xfrm>
              <a:prstGeom prst="rect">
                <a:avLst/>
              </a:prstGeom>
              <a:noFill/>
            </p:spPr>
            <p:txBody>
              <a:bodyPr wrap="square" rtlCol="0">
                <a:spAutoFit/>
              </a:bodyPr>
              <a:p>
                <a:pPr marL="800100" lvl="1" indent="-342900">
                  <a:spcBef>
                    <a:spcPts val="240"/>
                  </a:spcBef>
                  <a:spcAft>
                    <a:spcPts val="240"/>
                  </a:spcAft>
                  <a:buFont typeface="+mj-lt"/>
                  <a:buAutoNum type="arabicPeriod"/>
                  <a:tabLst>
                    <a:tab pos="266700" algn="l"/>
                  </a:tabLst>
                </a:pPr>
                <a:r>
                  <a:rPr lang="zh-CN" altLang="zh-CN" dirty="0">
                    <a:latin typeface="Cambria Math" panose="02040503050406030204" charset="0"/>
                    <a:ea typeface="FZDaHei-B02S" panose="02000000000000000000" charset="-122"/>
                    <a:cs typeface="Cambria Math" panose="02040503050406030204" charset="0"/>
                  </a:rPr>
                  <a:t>设置初温</a:t>
                </a:r>
                <a:r>
                  <a:rPr lang="en-US" altLang="zh-CN" dirty="0">
                    <a:latin typeface="Cambria Math" panose="02040503050406030204" charset="0"/>
                    <a:ea typeface="FZDaHei-B02S" panose="02000000000000000000" charset="-122"/>
                    <a:cs typeface="Cambria Math" panose="02040503050406030204" charset="0"/>
                  </a:rPr>
                  <a:t>T</a:t>
                </a:r>
                <a:r>
                  <a:rPr lang="zh-CN" altLang="zh-CN" dirty="0">
                    <a:latin typeface="Cambria Math" panose="02040503050406030204" charset="0"/>
                    <a:ea typeface="FZDaHei-B02S" panose="02000000000000000000" charset="-122"/>
                    <a:cs typeface="Cambria Math" panose="02040503050406030204" charset="0"/>
                  </a:rPr>
                  <a:t>，终温</a:t>
                </a:r>
                <a:r>
                  <a:rPr lang="en-US" altLang="zh-CN" dirty="0">
                    <a:latin typeface="Cambria Math" panose="02040503050406030204" charset="0"/>
                    <a:ea typeface="FZDaHei-B02S" panose="02000000000000000000" charset="-122"/>
                    <a:cs typeface="Cambria Math" panose="02040503050406030204" charset="0"/>
                  </a:rPr>
                  <a:t> T1,  </a:t>
                </a:r>
                <a:r>
                  <a:rPr lang="zh-CN" altLang="zh-CN" dirty="0">
                    <a:latin typeface="Cambria Math" panose="02040503050406030204" charset="0"/>
                    <a:ea typeface="FZDaHei-B02S" panose="02000000000000000000" charset="-122"/>
                    <a:cs typeface="Cambria Math" panose="02040503050406030204" charset="0"/>
                  </a:rPr>
                  <a:t>退火系数</a:t>
                </a:r>
                <a:r>
                  <a:rPr lang="en-US" altLang="zh-CN" dirty="0">
                    <a:latin typeface="Cambria Math" panose="02040503050406030204" charset="0"/>
                    <a:ea typeface="FZDaHei-B02S" panose="02000000000000000000" charset="-122"/>
                    <a:cs typeface="Cambria Math" panose="02040503050406030204" charset="0"/>
                  </a:rPr>
                  <a:t> k</a:t>
                </a:r>
                <a:r>
                  <a:rPr lang="zh-CN" altLang="zh-CN" dirty="0">
                    <a:latin typeface="Cambria Math" panose="02040503050406030204" charset="0"/>
                    <a:ea typeface="FZDaHei-B02S" panose="02000000000000000000" charset="-122"/>
                    <a:cs typeface="Cambria Math" panose="02040503050406030204" charset="0"/>
                  </a:rPr>
                  <a:t>，</a:t>
                </a:r>
                <a:r>
                  <a:rPr lang="en-US" altLang="zh-CN" dirty="0">
                    <a:latin typeface="Cambria Math" panose="02040503050406030204" charset="0"/>
                    <a:ea typeface="FZDaHei-B02S" panose="02000000000000000000" charset="-122"/>
                    <a:cs typeface="Cambria Math" panose="02040503050406030204" charset="0"/>
                  </a:rPr>
                  <a:t>0&lt;k&lt;1</a:t>
                </a:r>
                <a:r>
                  <a:rPr lang="zh-CN" altLang="zh-CN" dirty="0">
                    <a:latin typeface="Cambria Math" panose="02040503050406030204" charset="0"/>
                    <a:ea typeface="FZDaHei-B02S" panose="02000000000000000000" charset="-122"/>
                    <a:cs typeface="Cambria Math" panose="02040503050406030204" charset="0"/>
                  </a:rPr>
                  <a:t>，初始状态</a:t>
                </a:r>
                <a:r>
                  <a:rPr lang="en-US" altLang="zh-CN" dirty="0">
                    <a:latin typeface="Cambria Math" panose="02040503050406030204" charset="0"/>
                    <a:ea typeface="FZDaHei-B02S" panose="02000000000000000000" charset="-122"/>
                    <a:cs typeface="Cambria Math" panose="02040503050406030204" charset="0"/>
                  </a:rPr>
                  <a:t> S</a:t>
                </a:r>
                <a:r>
                  <a:rPr lang="zh-CN" altLang="zh-CN" dirty="0">
                    <a:latin typeface="Cambria Math" panose="02040503050406030204" charset="0"/>
                    <a:ea typeface="FZDaHei-B02S" panose="02000000000000000000" charset="-122"/>
                    <a:cs typeface="Cambria Math" panose="02040503050406030204" charset="0"/>
                  </a:rPr>
                  <a:t>，内循环迭代次数</a:t>
                </a:r>
                <a:r>
                  <a:rPr lang="en-US" altLang="zh-CN" dirty="0">
                    <a:latin typeface="Cambria Math" panose="02040503050406030204" charset="0"/>
                    <a:ea typeface="FZDaHei-B02S" panose="02000000000000000000" charset="-122"/>
                    <a:cs typeface="Cambria Math" panose="02040503050406030204" charset="0"/>
                  </a:rPr>
                  <a:t> L</a:t>
                </a:r>
                <a:endParaRPr lang="zh-CN" altLang="zh-CN" dirty="0">
                  <a:latin typeface="Cambria Math" panose="02040503050406030204" charset="0"/>
                  <a:ea typeface="FZDaHei-B02S" panose="02000000000000000000" charset="-122"/>
                  <a:cs typeface="Cambria Math" panose="02040503050406030204" charset="0"/>
                </a:endParaRPr>
              </a:p>
              <a:p>
                <a:pPr marL="800100" lvl="1" indent="-342900">
                  <a:spcBef>
                    <a:spcPts val="240"/>
                  </a:spcBef>
                  <a:spcAft>
                    <a:spcPts val="240"/>
                  </a:spcAft>
                  <a:buFont typeface="+mj-lt"/>
                  <a:buAutoNum type="arabicPeriod"/>
                  <a:tabLst>
                    <a:tab pos="266700" algn="l"/>
                  </a:tabLst>
                </a:pPr>
                <a:r>
                  <a:rPr lang="en-US" altLang="zh-CN" dirty="0">
                    <a:latin typeface="Cambria Math" panose="02040503050406030204" charset="0"/>
                    <a:ea typeface="FZDaHei-B02S" panose="02000000000000000000" charset="-122"/>
                    <a:cs typeface="Cambria Math" panose="02040503050406030204" charset="0"/>
                  </a:rPr>
                  <a:t>while </a:t>
                </a:r>
                <a14:m>
                  <m:oMath xmlns:m="http://schemas.openxmlformats.org/officeDocument/2006/math">
                    <m:r>
                      <m:rPr>
                        <m:sty m:val="p"/>
                      </m:rPr>
                      <a:rPr lang="en-US" altLang="zh-CN" b="0" smtClean="0">
                        <a:latin typeface="Cambria Math" panose="02040503050406030204" charset="0"/>
                        <a:ea typeface="FZDaHei-B02S" panose="02000000000000000000" charset="-122"/>
                        <a:cs typeface="Cambria Math" panose="02040503050406030204" charset="0"/>
                      </a:rPr>
                      <m:t>T</m:t>
                    </m:r>
                    <m:r>
                      <a:rPr lang="en-US" altLang="zh-CN" b="0" smtClean="0">
                        <a:latin typeface="Cambria Math" panose="02040503050406030204" charset="0"/>
                        <a:ea typeface="MS Mincho" charset="0"/>
                        <a:cs typeface="Cambria Math" panose="02040503050406030204" charset="0"/>
                      </a:rPr>
                      <m:t>&gt;</m:t>
                    </m:r>
                    <m:sSub>
                      <m:sSubPr>
                        <m:ctrlPr>
                          <a:rPr lang="zh-CN" altLang="zh-CN">
                            <a:latin typeface="Cambria Math" panose="02040503050406030204" charset="0"/>
                            <a:ea typeface="FZDaHei-B02S" panose="02000000000000000000" charset="-122"/>
                            <a:cs typeface="Cambria Math" panose="02040503050406030204" charset="0"/>
                          </a:rPr>
                        </m:ctrlPr>
                      </m:sSubPr>
                      <m:e>
                        <m:r>
                          <m:rPr>
                            <m:sty m:val="p"/>
                          </m:rPr>
                          <a:rPr lang="en-US" altLang="zh-CN" b="0" smtClean="0">
                            <a:latin typeface="Cambria Math" panose="02040503050406030204" charset="0"/>
                            <a:ea typeface="FZDaHei-B02S" panose="02000000000000000000" charset="-122"/>
                            <a:cs typeface="Cambria Math" panose="02040503050406030204" charset="0"/>
                          </a:rPr>
                          <m:t>T</m:t>
                        </m:r>
                      </m:e>
                      <m:sub>
                        <m:r>
                          <a:rPr lang="en-US" altLang="zh-CN" b="0" smtClean="0">
                            <a:latin typeface="Cambria Math" panose="02040503050406030204" charset="0"/>
                            <a:ea typeface="MS Mincho" charset="0"/>
                            <a:cs typeface="Cambria Math" panose="02040503050406030204" charset="0"/>
                          </a:rPr>
                          <m:t>1</m:t>
                        </m:r>
                      </m:sub>
                    </m:sSub>
                  </m:oMath>
                </a14:m>
                <a:endParaRPr lang="zh-CN" altLang="zh-CN" dirty="0">
                  <a:latin typeface="Cambria Math" panose="02040503050406030204" charset="0"/>
                  <a:ea typeface="FZDaHei-B02S" panose="02000000000000000000" charset="-122"/>
                  <a:cs typeface="Cambria Math" panose="02040503050406030204" charset="0"/>
                </a:endParaRPr>
              </a:p>
              <a:p>
                <a:pPr marL="1066800" lvl="1" indent="304800">
                  <a:spcBef>
                    <a:spcPts val="240"/>
                  </a:spcBef>
                  <a:spcAft>
                    <a:spcPts val="240"/>
                  </a:spcAft>
                </a:pPr>
                <a:r>
                  <a:rPr lang="en-US" altLang="zh-CN" dirty="0">
                    <a:latin typeface="Cambria Math" panose="02040503050406030204" charset="0"/>
                    <a:ea typeface="FZDaHei-B02S" panose="02000000000000000000" charset="-122"/>
                    <a:cs typeface="Cambria Math" panose="02040503050406030204" charset="0"/>
                  </a:rPr>
                  <a:t>for</a:t>
                </a:r>
                <a14:m>
                  <m:oMath xmlns:m="http://schemas.openxmlformats.org/officeDocument/2006/math">
                    <m:r>
                      <a:rPr lang="en-US" altLang="zh-CN" b="0" smtClean="0">
                        <a:latin typeface="Cambria Math" panose="02040503050406030204" charset="0"/>
                        <a:ea typeface="MS Mincho" charset="0"/>
                        <a:cs typeface="Cambria Math" panose="02040503050406030204" charset="0"/>
                      </a:rPr>
                      <m:t> </m:t>
                    </m:r>
                    <m:r>
                      <m:rPr>
                        <m:sty m:val="p"/>
                      </m:rPr>
                      <a:rPr lang="en-US" altLang="zh-CN" b="0" smtClean="0">
                        <a:latin typeface="Cambria Math" panose="02040503050406030204" charset="0"/>
                        <a:ea typeface="FZDaHei-B02S" panose="02000000000000000000" charset="-122"/>
                        <a:cs typeface="Cambria Math" panose="02040503050406030204" charset="0"/>
                      </a:rPr>
                      <m:t>i</m:t>
                    </m:r>
                    <m:r>
                      <a:rPr lang="en-US" altLang="zh-CN" b="0" smtClean="0">
                        <a:latin typeface="Cambria Math" panose="02040503050406030204" charset="0"/>
                        <a:ea typeface="MS Mincho" charset="0"/>
                        <a:cs typeface="Cambria Math" panose="02040503050406030204" charset="0"/>
                      </a:rPr>
                      <m:t>=</m:t>
                    </m:r>
                    <m:r>
                      <a:rPr lang="en-US" altLang="zh-CN" b="0" smtClean="0">
                        <a:latin typeface="Cambria Math" panose="02040503050406030204" charset="0"/>
                        <a:ea typeface="MS Mincho" charset="0"/>
                        <a:cs typeface="Cambria Math" panose="02040503050406030204" charset="0"/>
                      </a:rPr>
                      <m:t>1</m:t>
                    </m:r>
                    <m:r>
                      <a:rPr lang="en-US" altLang="zh-CN" b="0" smtClean="0">
                        <a:latin typeface="Cambria Math" panose="02040503050406030204" charset="0"/>
                        <a:ea typeface="MS Mincho" charset="0"/>
                        <a:cs typeface="Cambria Math" panose="02040503050406030204" charset="0"/>
                      </a:rPr>
                      <m:t>, </m:t>
                    </m:r>
                    <m:r>
                      <a:rPr lang="en-US" altLang="zh-CN" b="0" smtClean="0">
                        <a:latin typeface="Cambria Math" panose="02040503050406030204" charset="0"/>
                        <a:ea typeface="MS Mincho" charset="0"/>
                        <a:cs typeface="Cambria Math" panose="02040503050406030204" charset="0"/>
                      </a:rPr>
                      <m:t>2</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L</m:t>
                    </m:r>
                  </m:oMath>
                </a14:m>
                <a:endParaRPr lang="zh-CN" altLang="zh-CN" dirty="0">
                  <a:latin typeface="Cambria Math" panose="02040503050406030204" charset="0"/>
                  <a:ea typeface="FZDaHei-B02S" panose="02000000000000000000" charset="-122"/>
                  <a:cs typeface="Cambria Math" panose="02040503050406030204" charset="0"/>
                </a:endParaRPr>
              </a:p>
              <a:p>
                <a:pPr marL="1066800" lvl="1" indent="304800">
                  <a:spcBef>
                    <a:spcPts val="240"/>
                  </a:spcBef>
                  <a:spcAft>
                    <a:spcPts val="240"/>
                  </a:spcAft>
                </a:pPr>
                <a:r>
                  <a:rPr lang="en-US" altLang="zh-CN" dirty="0">
                    <a:latin typeface="Cambria Math" panose="02040503050406030204" charset="0"/>
                    <a:ea typeface="FZDaHei-B02S" panose="02000000000000000000" charset="-122"/>
                    <a:cs typeface="Cambria Math" panose="02040503050406030204" charset="0"/>
                  </a:rPr>
                  <a:t>	</a:t>
                </a:r>
                <a:r>
                  <a:rPr lang="zh-CN" altLang="zh-CN" dirty="0">
                    <a:latin typeface="Cambria Math" panose="02040503050406030204" charset="0"/>
                    <a:ea typeface="FZDaHei-B02S" panose="02000000000000000000" charset="-122"/>
                    <a:cs typeface="Cambria Math" panose="02040503050406030204" charset="0"/>
                  </a:rPr>
                  <a:t>在当前状态</a:t>
                </a:r>
                <a:r>
                  <a:rPr lang="en-US" altLang="zh-CN" dirty="0">
                    <a:latin typeface="Cambria Math" panose="02040503050406030204" charset="0"/>
                    <a:ea typeface="FZDaHei-B02S" panose="02000000000000000000" charset="-122"/>
                    <a:cs typeface="Cambria Math" panose="02040503050406030204" charset="0"/>
                  </a:rPr>
                  <a:t> S </a:t>
                </a:r>
                <a:r>
                  <a:rPr lang="zh-CN" altLang="zh-CN" dirty="0">
                    <a:latin typeface="Cambria Math" panose="02040503050406030204" charset="0"/>
                    <a:ea typeface="FZDaHei-B02S" panose="02000000000000000000" charset="-122"/>
                    <a:cs typeface="Cambria Math" panose="02040503050406030204" charset="0"/>
                  </a:rPr>
                  <a:t>附近随机选取状态</a:t>
                </a:r>
                <a:r>
                  <a:rPr lang="en-US" altLang="zh-CN" dirty="0">
                    <a:latin typeface="Cambria Math" panose="02040503050406030204" charset="0"/>
                    <a:ea typeface="FZDaHei-B02S" panose="02000000000000000000" charset="-122"/>
                    <a:cs typeface="Cambria Math" panose="02040503050406030204" charset="0"/>
                  </a:rPr>
                  <a:t> S’</a:t>
                </a:r>
                <a:r>
                  <a:rPr lang="zh-CN" altLang="zh-CN" dirty="0">
                    <a:latin typeface="Cambria Math" panose="02040503050406030204" charset="0"/>
                    <a:ea typeface="FZDaHei-B02S" panose="02000000000000000000" charset="-122"/>
                    <a:cs typeface="Cambria Math" panose="02040503050406030204" charset="0"/>
                  </a:rPr>
                  <a:t>，计算目标函数差值 </a:t>
                </a:r>
                <a14:m>
                  <m:oMath xmlns:m="http://schemas.openxmlformats.org/officeDocument/2006/math">
                    <m:r>
                      <m:rPr>
                        <m:sty m:val="p"/>
                      </m:rPr>
                      <a:rPr lang="en-US" altLang="zh-CN" b="0" smtClean="0">
                        <a:latin typeface="Cambria Math" panose="02040503050406030204" charset="0"/>
                        <a:ea typeface="FZDaHei-B02S" panose="02000000000000000000" charset="-122"/>
                        <a:cs typeface="Cambria Math" panose="02040503050406030204" charset="0"/>
                      </a:rPr>
                      <m:t>df</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f</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S</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f</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S</m:t>
                    </m:r>
                    <m:r>
                      <a:rPr lang="en-US" altLang="zh-CN" b="0" smtClean="0">
                        <a:latin typeface="Cambria Math" panose="02040503050406030204" charset="0"/>
                        <a:ea typeface="MS Mincho" charset="0"/>
                        <a:cs typeface="Cambria Math" panose="02040503050406030204" charset="0"/>
                      </a:rPr>
                      <m:t>)</m:t>
                    </m:r>
                  </m:oMath>
                </a14:m>
                <a:endParaRPr lang="zh-CN" altLang="zh-CN" dirty="0">
                  <a:latin typeface="Cambria Math" panose="02040503050406030204" charset="0"/>
                  <a:ea typeface="FZDaHei-B02S" panose="02000000000000000000" charset="-122"/>
                  <a:cs typeface="Cambria Math" panose="02040503050406030204" charset="0"/>
                </a:endParaRPr>
              </a:p>
              <a:p>
                <a:pPr marL="1066800" lvl="1" indent="304800">
                  <a:spcBef>
                    <a:spcPts val="240"/>
                  </a:spcBef>
                  <a:spcAft>
                    <a:spcPts val="240"/>
                  </a:spcAft>
                </a:pPr>
                <a:r>
                  <a:rPr lang="en-US" altLang="zh-CN" dirty="0">
                    <a:latin typeface="Cambria Math" panose="02040503050406030204" charset="0"/>
                    <a:ea typeface="FZDaHei-B02S" panose="02000000000000000000" charset="-122"/>
                    <a:cs typeface="Cambria Math" panose="02040503050406030204" charset="0"/>
                  </a:rPr>
                  <a:t>	if </a:t>
                </a:r>
                <a14:m>
                  <m:oMath xmlns:m="http://schemas.openxmlformats.org/officeDocument/2006/math">
                    <m:r>
                      <m:rPr>
                        <m:sty m:val="p"/>
                      </m:rPr>
                      <a:rPr lang="en-US" altLang="zh-CN" b="0" smtClean="0">
                        <a:latin typeface="Cambria Math" panose="02040503050406030204" charset="0"/>
                        <a:ea typeface="FZDaHei-B02S" panose="02000000000000000000" charset="-122"/>
                        <a:cs typeface="Cambria Math" panose="02040503050406030204" charset="0"/>
                      </a:rPr>
                      <m:t>df</m:t>
                    </m:r>
                    <m:r>
                      <a:rPr lang="en-US" altLang="zh-CN" b="0" smtClean="0">
                        <a:latin typeface="Cambria Math" panose="02040503050406030204" charset="0"/>
                        <a:ea typeface="MS Mincho" charset="0"/>
                        <a:cs typeface="Cambria Math" panose="02040503050406030204" charset="0"/>
                      </a:rPr>
                      <m:t>&gt;</m:t>
                    </m:r>
                    <m:r>
                      <a:rPr lang="en-US" altLang="zh-CN" b="0" smtClean="0">
                        <a:latin typeface="Cambria Math" panose="02040503050406030204" charset="0"/>
                        <a:ea typeface="MS Mincho" charset="0"/>
                        <a:cs typeface="Cambria Math" panose="02040503050406030204" charset="0"/>
                      </a:rPr>
                      <m:t>0</m:t>
                    </m:r>
                  </m:oMath>
                </a14:m>
                <a:r>
                  <a:rPr lang="en-US" altLang="zh-CN" dirty="0">
                    <a:latin typeface="Cambria Math" panose="02040503050406030204" charset="0"/>
                    <a:ea typeface="FZDaHei-B02S" panose="02000000000000000000" charset="-122"/>
                    <a:cs typeface="Cambria Math" panose="02040503050406030204" charset="0"/>
                  </a:rPr>
                  <a:t>, </a:t>
                </a:r>
                <a14:m>
                  <m:oMath xmlns:m="http://schemas.openxmlformats.org/officeDocument/2006/math">
                    <m:r>
                      <m:rPr>
                        <m:sty m:val="p"/>
                      </m:rPr>
                      <a:rPr lang="en-US" altLang="zh-CN" b="0" smtClean="0">
                        <a:latin typeface="Cambria Math" panose="02040503050406030204" charset="0"/>
                        <a:ea typeface="FZDaHei-B02S" panose="02000000000000000000" charset="-122"/>
                        <a:cs typeface="Cambria Math" panose="02040503050406030204" charset="0"/>
                      </a:rPr>
                      <m:t>S</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S</m:t>
                    </m:r>
                    <m:r>
                      <a:rPr lang="en-US" altLang="zh-CN" b="0" smtClean="0">
                        <a:latin typeface="Cambria Math" panose="02040503050406030204" charset="0"/>
                        <a:ea typeface="MS Mincho" charset="0"/>
                        <a:cs typeface="Cambria Math" panose="02040503050406030204" charset="0"/>
                      </a:rPr>
                      <m:t>’</m:t>
                    </m:r>
                  </m:oMath>
                </a14:m>
                <a:r>
                  <a:rPr lang="zh-CN" altLang="zh-CN" dirty="0">
                    <a:latin typeface="Cambria Math" panose="02040503050406030204" charset="0"/>
                    <a:ea typeface="FZDaHei-B02S" panose="02000000000000000000" charset="-122"/>
                    <a:cs typeface="Cambria Math" panose="02040503050406030204" charset="0"/>
                  </a:rPr>
                  <a:t>，接受新状态</a:t>
                </a:r>
                <a:endParaRPr lang="zh-CN" altLang="zh-CN" dirty="0">
                  <a:latin typeface="Cambria Math" panose="02040503050406030204" charset="0"/>
                  <a:ea typeface="FZDaHei-B02S" panose="02000000000000000000" charset="-122"/>
                  <a:cs typeface="Cambria Math" panose="02040503050406030204" charset="0"/>
                </a:endParaRPr>
              </a:p>
              <a:p>
                <a:pPr marL="1066800" lvl="1" indent="304800">
                  <a:spcBef>
                    <a:spcPts val="240"/>
                  </a:spcBef>
                  <a:spcAft>
                    <a:spcPts val="240"/>
                  </a:spcAft>
                </a:pPr>
                <a:r>
                  <a:rPr lang="en-US" altLang="zh-CN" dirty="0">
                    <a:latin typeface="Cambria Math" panose="02040503050406030204" charset="0"/>
                    <a:ea typeface="FZDaHei-B02S" panose="02000000000000000000" charset="-122"/>
                    <a:cs typeface="Cambria Math" panose="02040503050406030204" charset="0"/>
                  </a:rPr>
                  <a:t>	else</a:t>
                </a:r>
                <a:r>
                  <a:rPr lang="zh-CN" altLang="zh-CN" dirty="0">
                    <a:latin typeface="Cambria Math" panose="02040503050406030204" charset="0"/>
                    <a:ea typeface="FZDaHei-B02S" panose="02000000000000000000" charset="-122"/>
                    <a:cs typeface="Cambria Math" panose="02040503050406030204" charset="0"/>
                  </a:rPr>
                  <a:t>，按</a:t>
                </a:r>
                <a:r>
                  <a:rPr lang="en-US" altLang="zh-CN" dirty="0">
                    <a:latin typeface="Cambria Math" panose="02040503050406030204" charset="0"/>
                    <a:ea typeface="FZDaHei-B02S" panose="02000000000000000000" charset="-122"/>
                    <a:cs typeface="Cambria Math" panose="02040503050406030204" charset="0"/>
                  </a:rPr>
                  <a:t> Metropolis </a:t>
                </a:r>
                <a:r>
                  <a:rPr lang="zh-CN" altLang="zh-CN" dirty="0">
                    <a:latin typeface="Cambria Math" panose="02040503050406030204" charset="0"/>
                    <a:ea typeface="FZDaHei-B02S" panose="02000000000000000000" charset="-122"/>
                    <a:cs typeface="Cambria Math" panose="02040503050406030204" charset="0"/>
                  </a:rPr>
                  <a:t>准则以概率 </a:t>
                </a:r>
                <a14:m>
                  <m:oMath xmlns:m="http://schemas.openxmlformats.org/officeDocument/2006/math">
                    <m:r>
                      <m:rPr>
                        <m:sty m:val="p"/>
                      </m:rPr>
                      <a:rPr lang="en-US" altLang="zh-CN" b="0" smtClean="0">
                        <a:latin typeface="Cambria Math" panose="02040503050406030204" charset="0"/>
                        <a:ea typeface="FZDaHei-B02S" panose="02000000000000000000" charset="-122"/>
                        <a:cs typeface="Cambria Math" panose="02040503050406030204" charset="0"/>
                      </a:rPr>
                      <m:t>exp</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df</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T</m:t>
                    </m:r>
                    <m:r>
                      <a:rPr lang="en-US" altLang="zh-CN" b="0" smtClean="0">
                        <a:latin typeface="Cambria Math" panose="02040503050406030204" charset="0"/>
                        <a:ea typeface="MS Mincho" charset="0"/>
                        <a:cs typeface="Cambria Math" panose="02040503050406030204" charset="0"/>
                      </a:rPr>
                      <m:t>)</m:t>
                    </m:r>
                  </m:oMath>
                </a14:m>
                <a:r>
                  <a:rPr lang="en-US" altLang="zh-CN" dirty="0">
                    <a:latin typeface="Cambria Math" panose="02040503050406030204" charset="0"/>
                    <a:ea typeface="FZDaHei-B02S" panose="02000000000000000000" charset="-122"/>
                    <a:cs typeface="Cambria Math" panose="02040503050406030204" charset="0"/>
                  </a:rPr>
                  <a:t> </a:t>
                </a:r>
                <a:r>
                  <a:rPr lang="zh-CN" altLang="zh-CN" dirty="0">
                    <a:latin typeface="Cambria Math" panose="02040503050406030204" charset="0"/>
                    <a:ea typeface="FZDaHei-B02S" panose="02000000000000000000" charset="-122"/>
                    <a:cs typeface="Cambria Math" panose="02040503050406030204" charset="0"/>
                  </a:rPr>
                  <a:t>接受新状态</a:t>
                </a:r>
                <a:endParaRPr lang="zh-CN" altLang="zh-CN" dirty="0">
                  <a:latin typeface="Cambria Math" panose="02040503050406030204" charset="0"/>
                  <a:ea typeface="FZDaHei-B02S" panose="02000000000000000000" charset="-122"/>
                  <a:cs typeface="Cambria Math" panose="02040503050406030204" charset="0"/>
                </a:endParaRPr>
              </a:p>
              <a:p>
                <a:pPr marL="1066800" lvl="1" indent="304800">
                  <a:spcBef>
                    <a:spcPts val="240"/>
                  </a:spcBef>
                  <a:spcAft>
                    <a:spcPts val="240"/>
                  </a:spcAft>
                </a:pPr>
                <a14:m>
                  <m:oMath xmlns:m="http://schemas.openxmlformats.org/officeDocument/2006/math">
                    <m:r>
                      <m:rPr>
                        <m:sty m:val="p"/>
                      </m:rPr>
                      <a:rPr lang="en-US" altLang="zh-CN" b="0" smtClean="0">
                        <a:latin typeface="Cambria Math" panose="02040503050406030204" charset="0"/>
                        <a:ea typeface="FZDaHei-B02S" panose="02000000000000000000" charset="-122"/>
                        <a:cs typeface="Cambria Math" panose="02040503050406030204" charset="0"/>
                      </a:rPr>
                      <m:t>T</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k</m:t>
                    </m:r>
                    <m:r>
                      <a:rPr lang="en-US" altLang="zh-CN" b="0" smtClean="0">
                        <a:latin typeface="Cambria Math" panose="02040503050406030204" charset="0"/>
                        <a:ea typeface="MS Mincho" charset="0"/>
                        <a:cs typeface="Cambria Math" panose="02040503050406030204" charset="0"/>
                      </a:rPr>
                      <m:t>∗</m:t>
                    </m:r>
                    <m:r>
                      <m:rPr>
                        <m:sty m:val="p"/>
                      </m:rPr>
                      <a:rPr lang="en-US" altLang="zh-CN" b="0" smtClean="0">
                        <a:latin typeface="Cambria Math" panose="02040503050406030204" charset="0"/>
                        <a:ea typeface="FZDaHei-B02S" panose="02000000000000000000" charset="-122"/>
                        <a:cs typeface="Cambria Math" panose="02040503050406030204" charset="0"/>
                      </a:rPr>
                      <m:t>T</m:t>
                    </m:r>
                  </m:oMath>
                </a14:m>
                <a:r>
                  <a:rPr lang="zh-CN" altLang="zh-CN" dirty="0">
                    <a:latin typeface="Cambria Math" panose="02040503050406030204" charset="0"/>
                    <a:ea typeface="FZDaHei-B02S" panose="02000000000000000000" charset="-122"/>
                    <a:cs typeface="Cambria Math" panose="02040503050406030204" charset="0"/>
                  </a:rPr>
                  <a:t>，指数形式缓慢降温</a:t>
                </a:r>
                <a:endParaRPr lang="zh-CN" altLang="en-US" sz="2000" dirty="0">
                  <a:latin typeface="Cambria Math" panose="02040503050406030204" charset="0"/>
                  <a:ea typeface="FZDaHei-B02S" panose="02000000000000000000"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344488" y="3733879"/>
                <a:ext cx="11449684" cy="2399665"/>
              </a:xfrm>
              <a:prstGeom prst="rect">
                <a:avLst/>
              </a:prstGeom>
              <a:blipFill rotWithShape="1">
                <a:blip r:embed="rId4"/>
                <a:stretch>
                  <a:fillRect l="-3" t="-3" r="3" b="3"/>
                </a:stretch>
              </a:blipFill>
            </p:spPr>
            <p:txBody>
              <a:bodyPr/>
              <a:lstStyle/>
              <a:p>
                <a:r>
                  <a:rPr lang="zh-CN" altLang="en-US">
                    <a:noFill/>
                  </a:rPr>
                  <a:t> </a:t>
                </a:r>
              </a:p>
            </p:txBody>
          </p:sp>
        </mc:Fallback>
      </mc:AlternateContent>
    </p:spTree>
  </p:cSld>
  <p:clrMapOvr>
    <a:masterClrMapping/>
  </p:clrMapOvr>
  <p:transition advTm="17108"/>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01930" y="71120"/>
            <a:ext cx="11748770" cy="1023620"/>
            <a:chOff x="338" y="120"/>
            <a:chExt cx="18502" cy="1612"/>
          </a:xfrm>
        </p:grpSpPr>
        <p:pic>
          <p:nvPicPr>
            <p:cNvPr id="16"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2" cstate="print"/>
              <a:stretch>
                <a:fillRect/>
              </a:stretch>
            </p:blipFill>
            <p:spPr>
              <a:xfrm>
                <a:off x="15460" y="120"/>
                <a:ext cx="3380" cy="1362"/>
              </a:xfrm>
              <a:prstGeom prst="rect">
                <a:avLst/>
              </a:prstGeom>
            </p:spPr>
          </p:pic>
          <p:grpSp>
            <p:nvGrpSpPr>
              <p:cNvPr id="21" name="组合 20"/>
              <p:cNvGrpSpPr/>
              <p:nvPr/>
            </p:nvGrpSpPr>
            <p:grpSpPr>
              <a:xfrm>
                <a:off x="390" y="849"/>
                <a:ext cx="18142" cy="883"/>
                <a:chOff x="390" y="849"/>
                <a:chExt cx="18142" cy="883"/>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sp>
              <p:nvSpPr>
                <p:cNvPr id="14" name="object 7"/>
                <p:cNvSpPr txBox="1">
                  <a:spLocks noGrp="1"/>
                </p:cNvSpPr>
                <p:nvPr/>
              </p:nvSpPr>
              <p:spPr>
                <a:xfrm>
                  <a:off x="501" y="849"/>
                  <a:ext cx="1535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altLang="zh-CN" sz="3200" b="1" spc="-5" dirty="0">
                      <a:latin typeface="Cambria Math" panose="02040503050406030204" charset="0"/>
                      <a:cs typeface="Cambria Math" panose="02040503050406030204" charset="0"/>
                    </a:rPr>
                    <a:t>2.2</a:t>
                  </a:r>
                  <a:r>
                    <a:rPr lang="en-US" altLang="zh-CN" sz="3200" b="1" spc="-50" dirty="0">
                      <a:latin typeface="Cambria Math" panose="02040503050406030204" charset="0"/>
                      <a:cs typeface="Cambria Math" panose="02040503050406030204" charset="0"/>
                    </a:rPr>
                    <a:t>  Task 1 —— </a:t>
                  </a:r>
                  <a:r>
                    <a:rPr lang="zh-CN" altLang="en-US" sz="3200" b="1" spc="-50" dirty="0">
                      <a:latin typeface="Cambria Math" panose="02040503050406030204" charset="0"/>
                      <a:cs typeface="Cambria Math" panose="02040503050406030204" charset="0"/>
                    </a:rPr>
                    <a:t>基于</a:t>
                  </a:r>
                  <a:r>
                    <a:rPr lang="en-US" altLang="zh-CN" sz="3200" b="1" spc="-50" dirty="0">
                      <a:latin typeface="Cambria Math" panose="02040503050406030204" charset="0"/>
                      <a:cs typeface="Cambria Math" panose="02040503050406030204" charset="0"/>
                    </a:rPr>
                    <a:t> SAA </a:t>
                  </a:r>
                  <a:r>
                    <a:rPr lang="zh-CN" altLang="en-US" sz="3200" b="1" spc="-50" dirty="0">
                      <a:latin typeface="Cambria Math" panose="02040503050406030204" charset="0"/>
                      <a:cs typeface="Cambria Math" panose="02040503050406030204" charset="0"/>
                    </a:rPr>
                    <a:t>的期刊聚类式分级</a:t>
                  </a:r>
                  <a:endParaRPr lang="zh-CN" altLang="en-US" sz="3200" b="1" spc="-50" dirty="0">
                    <a:latin typeface="Cambria Math" panose="02040503050406030204" charset="0"/>
                    <a:cs typeface="Cambria Math" panose="02040503050406030204" charset="0"/>
                  </a:endParaRPr>
                </a:p>
              </p:txBody>
            </p:sp>
          </p:grpSp>
        </p:grpSp>
      </p:grpSp>
      <p:grpSp>
        <p:nvGrpSpPr>
          <p:cNvPr id="2" name="组合 1"/>
          <p:cNvGrpSpPr/>
          <p:nvPr/>
        </p:nvGrpSpPr>
        <p:grpSpPr>
          <a:xfrm>
            <a:off x="471170" y="2281555"/>
            <a:ext cx="11293475" cy="3674110"/>
            <a:chOff x="742" y="2513"/>
            <a:chExt cx="17785" cy="5786"/>
          </a:xfrm>
        </p:grpSpPr>
        <p:pic>
          <p:nvPicPr>
            <p:cNvPr id="4" name="图片 3"/>
            <p:cNvPicPr>
              <a:picLocks noChangeAspect="1"/>
            </p:cNvPicPr>
            <p:nvPr/>
          </p:nvPicPr>
          <p:blipFill>
            <a:blip r:embed="rId3"/>
            <a:stretch>
              <a:fillRect/>
            </a:stretch>
          </p:blipFill>
          <p:spPr>
            <a:xfrm>
              <a:off x="742" y="3323"/>
              <a:ext cx="8880" cy="4561"/>
            </a:xfrm>
            <a:prstGeom prst="rect">
              <a:avLst/>
            </a:prstGeom>
          </p:spPr>
        </p:pic>
        <p:pic>
          <p:nvPicPr>
            <p:cNvPr id="7" name="图片 6"/>
            <p:cNvPicPr>
              <a:picLocks noChangeAspect="1"/>
            </p:cNvPicPr>
            <p:nvPr/>
          </p:nvPicPr>
          <p:blipFill>
            <a:blip r:embed="rId4"/>
            <a:stretch>
              <a:fillRect/>
            </a:stretch>
          </p:blipFill>
          <p:spPr>
            <a:xfrm>
              <a:off x="9441" y="3323"/>
              <a:ext cx="9087" cy="4976"/>
            </a:xfrm>
            <a:prstGeom prst="rect">
              <a:avLst/>
            </a:prstGeom>
          </p:spPr>
        </p:pic>
        <p:sp>
          <p:nvSpPr>
            <p:cNvPr id="18" name="文本框 17"/>
            <p:cNvSpPr txBox="1"/>
            <p:nvPr/>
          </p:nvSpPr>
          <p:spPr>
            <a:xfrm>
              <a:off x="4431" y="2519"/>
              <a:ext cx="1503" cy="630"/>
            </a:xfrm>
            <a:prstGeom prst="rect">
              <a:avLst/>
            </a:prstGeom>
            <a:noFill/>
          </p:spPr>
          <p:txBody>
            <a:bodyPr wrap="none" rtlCol="0">
              <a:spAutoFit/>
            </a:bodyPr>
            <a:lstStyle/>
            <a:p>
              <a:r>
                <a:rPr lang="zh-CN" altLang="en-US" sz="2000" dirty="0">
                  <a:latin typeface="Microsoft YaHei UI" panose="020B0503020204020204" charset="-122"/>
                  <a:ea typeface="Microsoft YaHei UI" panose="020B0503020204020204" charset="-122"/>
                </a:rPr>
                <a:t>上半区</a:t>
              </a:r>
              <a:endParaRPr lang="zh-CN" altLang="en-US" sz="2000" dirty="0">
                <a:latin typeface="Microsoft YaHei UI" panose="020B0503020204020204" charset="-122"/>
                <a:ea typeface="Microsoft YaHei UI" panose="020B0503020204020204" charset="-122"/>
              </a:endParaRPr>
            </a:p>
          </p:txBody>
        </p:sp>
        <p:sp>
          <p:nvSpPr>
            <p:cNvPr id="19" name="文本框 18"/>
            <p:cNvSpPr txBox="1"/>
            <p:nvPr/>
          </p:nvSpPr>
          <p:spPr>
            <a:xfrm>
              <a:off x="13233" y="2513"/>
              <a:ext cx="1503" cy="630"/>
            </a:xfrm>
            <a:prstGeom prst="rect">
              <a:avLst/>
            </a:prstGeom>
            <a:noFill/>
          </p:spPr>
          <p:txBody>
            <a:bodyPr wrap="none" rtlCol="0">
              <a:spAutoFit/>
            </a:bodyPr>
            <a:lstStyle/>
            <a:p>
              <a:r>
                <a:rPr lang="zh-CN" altLang="en-US" sz="2000" dirty="0">
                  <a:latin typeface="Microsoft YaHei UI" panose="020B0503020204020204" charset="-122"/>
                  <a:ea typeface="Microsoft YaHei UI" panose="020B0503020204020204" charset="-122"/>
                </a:rPr>
                <a:t>下半区</a:t>
              </a:r>
              <a:endParaRPr lang="zh-CN" altLang="en-US" sz="2000" dirty="0">
                <a:latin typeface="Microsoft YaHei UI" panose="020B0503020204020204" charset="-122"/>
                <a:ea typeface="Microsoft YaHei UI" panose="020B0503020204020204" charset="-122"/>
              </a:endParaRPr>
            </a:p>
          </p:txBody>
        </p:sp>
      </p:grpSp>
      <p:sp>
        <p:nvSpPr>
          <p:cNvPr id="8" name="文本框 7"/>
          <p:cNvSpPr txBox="1"/>
          <p:nvPr/>
        </p:nvSpPr>
        <p:spPr>
          <a:xfrm>
            <a:off x="202565" y="1210836"/>
            <a:ext cx="11585892" cy="814705"/>
          </a:xfrm>
          <a:prstGeom prst="rect">
            <a:avLst/>
          </a:prstGeom>
          <a:noFill/>
        </p:spPr>
        <p:txBody>
          <a:bodyPr wrap="square" rtlCol="0">
            <a:spAutoFit/>
          </a:bodyPr>
          <a:p>
            <a:pPr marL="457200" indent="-457200">
              <a:buAutoNum type="arabicPeriod" startAt="2"/>
            </a:pPr>
            <a:r>
              <a:rPr lang="zh-CN" altLang="en-US" sz="2000" b="1" dirty="0">
                <a:latin typeface="Cambria Math" panose="02040503050406030204" charset="0"/>
                <a:ea typeface="Microsoft YaHei UI" panose="020B0503020204020204" charset="-122"/>
                <a:cs typeface="Cambria Math" panose="02040503050406030204" charset="0"/>
              </a:rPr>
              <a:t>对聚类的分级</a:t>
            </a:r>
            <a:endParaRPr lang="en-US" altLang="zh-CN" sz="2000" b="1" dirty="0">
              <a:latin typeface="Cambria Math" panose="02040503050406030204" charset="0"/>
              <a:ea typeface="Microsoft YaHei UI" panose="020B0503020204020204" charset="-122"/>
              <a:cs typeface="Cambria Math" panose="02040503050406030204" charset="0"/>
            </a:endParaRPr>
          </a:p>
          <a:p>
            <a:pPr>
              <a:lnSpc>
                <a:spcPct val="150000"/>
              </a:lnSpc>
            </a:pPr>
            <a:r>
              <a:rPr lang="en-US" altLang="zh-CN" dirty="0">
                <a:latin typeface="Cambria Math" panose="02040503050406030204" charset="0"/>
                <a:ea typeface="Microsoft YaHei UI" panose="020B0503020204020204" charset="-122"/>
                <a:cs typeface="Cambria Math" panose="02040503050406030204" charset="0"/>
              </a:rPr>
              <a:t>      </a:t>
            </a:r>
            <a:r>
              <a:rPr lang="zh-CN" altLang="en-US" dirty="0">
                <a:latin typeface="Cambria Math" panose="02040503050406030204" charset="0"/>
                <a:ea typeface="Microsoft YaHei UI" panose="020B0503020204020204" charset="-122"/>
                <a:cs typeface="Cambria Math" panose="02040503050406030204" charset="0"/>
              </a:rPr>
              <a:t>对聚类结果中</a:t>
            </a:r>
            <a:r>
              <a:rPr lang="zh-CN" altLang="en-US" dirty="0">
                <a:latin typeface="Cambria Math" panose="02040503050406030204" charset="0"/>
                <a:ea typeface="Microsoft YaHei UI" panose="020B0503020204020204" charset="-122"/>
                <a:cs typeface="Cambria Math" panose="02040503050406030204" charset="0"/>
              </a:rPr>
              <a:t>的每一类求出期刊影响因子</a:t>
            </a:r>
            <a:r>
              <a:rPr lang="en-US" altLang="zh-CN" dirty="0">
                <a:latin typeface="Cambria Math" panose="02040503050406030204" charset="0"/>
                <a:ea typeface="Microsoft YaHei UI" panose="020B0503020204020204" charset="-122"/>
                <a:cs typeface="Cambria Math" panose="02040503050406030204" charset="0"/>
              </a:rPr>
              <a:t> (JIF) </a:t>
            </a:r>
            <a:r>
              <a:rPr lang="zh-CN" altLang="en-US" dirty="0">
                <a:latin typeface="Cambria Math" panose="02040503050406030204" charset="0"/>
                <a:ea typeface="Microsoft YaHei UI" panose="020B0503020204020204" charset="-122"/>
                <a:cs typeface="Cambria Math" panose="02040503050406030204" charset="0"/>
              </a:rPr>
              <a:t>的算术平均，由高到低完成一</a:t>
            </a:r>
            <a:r>
              <a:rPr lang="zh-CN" altLang="en-US" dirty="0">
                <a:latin typeface="Cambria Math" panose="02040503050406030204" charset="0"/>
                <a:ea typeface="Microsoft YaHei UI" panose="020B0503020204020204" charset="-122"/>
                <a:cs typeface="Cambria Math" panose="02040503050406030204" charset="0"/>
              </a:rPr>
              <a:t>区到四区的排序</a:t>
            </a:r>
            <a:endParaRPr lang="en-US" altLang="zh-CN" dirty="0">
              <a:latin typeface="Cambria Math" panose="02040503050406030204" charset="0"/>
              <a:ea typeface="Microsoft YaHei UI" panose="020B0503020204020204" charset="-122"/>
              <a:cs typeface="Cambria Math" panose="02040503050406030204" charset="0"/>
            </a:endParaRPr>
          </a:p>
        </p:txBody>
      </p:sp>
      <p:sp>
        <p:nvSpPr>
          <p:cNvPr id="3" name="文本框 2"/>
          <p:cNvSpPr txBox="1"/>
          <p:nvPr/>
        </p:nvSpPr>
        <p:spPr>
          <a:xfrm>
            <a:off x="202565" y="6062236"/>
            <a:ext cx="11585892" cy="368300"/>
          </a:xfrm>
          <a:prstGeom prst="rect">
            <a:avLst/>
          </a:prstGeom>
          <a:noFill/>
        </p:spPr>
        <p:txBody>
          <a:bodyPr wrap="square" rtlCol="0">
            <a:spAutoFit/>
          </a:bodyPr>
          <a:p>
            <a:pPr>
              <a:lnSpc>
                <a:spcPct val="100000"/>
              </a:lnSpc>
            </a:pPr>
            <a:r>
              <a:rPr lang="en-US" altLang="zh-CN" dirty="0">
                <a:latin typeface="Cambria Math" panose="02040503050406030204" charset="0"/>
                <a:ea typeface="Microsoft YaHei UI" panose="020B0503020204020204" charset="-122"/>
                <a:cs typeface="Cambria Math" panose="02040503050406030204" charset="0"/>
              </a:rPr>
              <a:t>      </a:t>
            </a:r>
            <a:r>
              <a:rPr lang="zh-CN" altLang="en-US" dirty="0">
                <a:latin typeface="Cambria Math" panose="02040503050406030204" charset="0"/>
                <a:ea typeface="Microsoft YaHei UI" panose="020B0503020204020204" charset="-122"/>
                <a:cs typeface="Cambria Math" panose="02040503050406030204" charset="0"/>
              </a:rPr>
              <a:t>以上模型依然存在一些不足，对于分级的方面依然不能离开</a:t>
            </a:r>
            <a:r>
              <a:rPr lang="en-US" altLang="zh-CN" dirty="0">
                <a:latin typeface="Cambria Math" panose="02040503050406030204" charset="0"/>
                <a:ea typeface="Microsoft YaHei UI" panose="020B0503020204020204" charset="-122"/>
                <a:cs typeface="Cambria Math" panose="02040503050406030204" charset="0"/>
              </a:rPr>
              <a:t> JIF </a:t>
            </a:r>
            <a:r>
              <a:rPr lang="zh-CN" altLang="en-US" dirty="0">
                <a:latin typeface="Cambria Math" panose="02040503050406030204" charset="0"/>
                <a:ea typeface="Microsoft YaHei UI" panose="020B0503020204020204" charset="-122"/>
                <a:cs typeface="Cambria Math" panose="02040503050406030204" charset="0"/>
              </a:rPr>
              <a:t>的框架，而这是</a:t>
            </a:r>
            <a:r>
              <a:rPr lang="en-US" altLang="zh-CN" dirty="0">
                <a:latin typeface="Cambria Math" panose="02040503050406030204" charset="0"/>
                <a:ea typeface="Microsoft YaHei UI" panose="020B0503020204020204" charset="-122"/>
                <a:cs typeface="Cambria Math" panose="02040503050406030204" charset="0"/>
              </a:rPr>
              <a:t> Task2 </a:t>
            </a:r>
            <a:r>
              <a:rPr lang="zh-CN" altLang="en-US" dirty="0">
                <a:latin typeface="Cambria Math" panose="02040503050406030204" charset="0"/>
                <a:ea typeface="Microsoft YaHei UI" panose="020B0503020204020204" charset="-122"/>
                <a:cs typeface="Cambria Math" panose="02040503050406030204" charset="0"/>
              </a:rPr>
              <a:t>中</a:t>
            </a:r>
            <a:r>
              <a:rPr lang="zh-CN" altLang="en-US" dirty="0">
                <a:latin typeface="Cambria Math" panose="02040503050406030204" charset="0"/>
                <a:ea typeface="Microsoft YaHei UI" panose="020B0503020204020204" charset="-122"/>
                <a:cs typeface="Cambria Math" panose="02040503050406030204" charset="0"/>
              </a:rPr>
              <a:t>所要解决的</a:t>
            </a:r>
            <a:r>
              <a:rPr lang="zh-CN" altLang="en-US" dirty="0">
                <a:latin typeface="Cambria Math" panose="02040503050406030204" charset="0"/>
                <a:ea typeface="Microsoft YaHei UI" panose="020B0503020204020204" charset="-122"/>
                <a:cs typeface="Cambria Math" panose="02040503050406030204" charset="0"/>
              </a:rPr>
              <a:t>问题。</a:t>
            </a:r>
            <a:endParaRPr lang="zh-CN" altLang="en-US" dirty="0">
              <a:latin typeface="Cambria Math" panose="02040503050406030204" charset="0"/>
              <a:ea typeface="Microsoft YaHei UI" panose="020B0503020204020204" charset="-122"/>
              <a:cs typeface="Cambria Math" panose="02040503050406030204" charset="0"/>
            </a:endParaRPr>
          </a:p>
        </p:txBody>
      </p:sp>
    </p:spTree>
  </p:cSld>
  <p:clrMapOvr>
    <a:masterClrMapping/>
  </p:clrMapOvr>
  <p:transition advTm="1747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p:cNvSpPr txBox="1"/>
              <p:nvPr/>
            </p:nvSpPr>
            <p:spPr>
              <a:xfrm>
                <a:off x="325755" y="1218565"/>
                <a:ext cx="5495290" cy="5170805"/>
              </a:xfrm>
              <a:prstGeom prst="rect">
                <a:avLst/>
              </a:prstGeom>
              <a:noFill/>
            </p:spPr>
            <p:txBody>
              <a:bodyPr wrap="square" rtlCol="0" anchor="t">
                <a:spAutoFit/>
              </a:bodyPr>
              <a:lstStyle/>
              <a:p>
                <a:pPr algn="just" fontAlgn="auto">
                  <a:lnSpc>
                    <a:spcPct val="110000"/>
                  </a:lnSpc>
                  <a:spcBef>
                    <a:spcPts val="600"/>
                  </a:spcBef>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a:t>
                </a:r>
                <a:r>
                  <a:rPr sz="2000" dirty="0">
                    <a:latin typeface="Cambria Math" panose="02040503050406030204" charset="0"/>
                    <a:ea typeface="Microsoft YaHei UI" panose="020B0503020204020204" charset="-122"/>
                    <a:cs typeface="Cambria Math" panose="02040503050406030204" charset="0"/>
                    <a:sym typeface="+mn-ea"/>
                  </a:rPr>
                  <a:t>期刊之间的引用关系是有向的，简单的例子如 A 经常引用 B，但是 B 几乎不引用A，这种情况通常意味着期刊 B 的等级水平高于期刊 A。所以，若要反映期刊之间的层级关系，我们必须利用引文数据建立</a:t>
                </a:r>
                <a:r>
                  <a:rPr sz="2000" b="1" dirty="0">
                    <a:latin typeface="Cambria Math" panose="02040503050406030204" charset="0"/>
                    <a:ea typeface="Microsoft YaHei UI" panose="020B0503020204020204" charset="-122"/>
                    <a:cs typeface="Cambria Math" panose="02040503050406030204" charset="0"/>
                    <a:sym typeface="+mn-ea"/>
                  </a:rPr>
                  <a:t>有向网络 (directed network)</a:t>
                </a:r>
                <a:r>
                  <a:rPr sz="2000" dirty="0">
                    <a:latin typeface="Cambria Math" panose="02040503050406030204" charset="0"/>
                    <a:ea typeface="Microsoft YaHei UI" panose="020B0503020204020204" charset="-122"/>
                    <a:cs typeface="Cambria Math" panose="02040503050406030204" charset="0"/>
                    <a:sym typeface="+mn-ea"/>
                  </a:rPr>
                  <a:t>。</a:t>
                </a:r>
                <a:endParaRPr sz="2000" dirty="0">
                  <a:latin typeface="Cambria Math" panose="02040503050406030204" charset="0"/>
                  <a:ea typeface="Microsoft YaHei UI" panose="020B0503020204020204" charset="-122"/>
                  <a:cs typeface="Cambria Math" panose="02040503050406030204" charset="0"/>
                  <a:sym typeface="+mn-ea"/>
                </a:endParaRPr>
              </a:p>
              <a:p>
                <a:pPr algn="just" fontAlgn="auto">
                  <a:lnSpc>
                    <a:spcPct val="110000"/>
                  </a:lnSpc>
                  <a:spcBef>
                    <a:spcPts val="600"/>
                  </a:spcBef>
                  <a:spcAft>
                    <a:spcPts val="600"/>
                  </a:spcAft>
                </a:pPr>
                <a:r>
                  <a:rPr lang="en-US" sz="2000" dirty="0">
                    <a:latin typeface="Cambria Math" panose="02040503050406030204" charset="0"/>
                    <a:ea typeface="Microsoft YaHei UI" panose="020B0503020204020204" charset="-122"/>
                    <a:cs typeface="Cambria Math" panose="02040503050406030204" charset="0"/>
                    <a:sym typeface="+mn-ea"/>
                  </a:rPr>
                  <a:t>      在</a:t>
                </a:r>
                <a:r>
                  <a:rPr lang="zh-CN" altLang="en-US" sz="2000" dirty="0">
                    <a:latin typeface="Cambria Math" panose="02040503050406030204" charset="0"/>
                    <a:ea typeface="Microsoft YaHei UI" panose="020B0503020204020204" charset="-122"/>
                    <a:cs typeface="Cambria Math" panose="02040503050406030204" charset="0"/>
                    <a:sym typeface="+mn-ea"/>
                  </a:rPr>
                  <a:t>这个</a:t>
                </a:r>
                <a:r>
                  <a:rPr lang="en-US" sz="2000" dirty="0">
                    <a:latin typeface="Cambria Math" panose="02040503050406030204" charset="0"/>
                    <a:ea typeface="Microsoft YaHei UI" panose="020B0503020204020204" charset="-122"/>
                    <a:cs typeface="Cambria Math" panose="02040503050406030204" charset="0"/>
                    <a:sym typeface="+mn-ea"/>
                  </a:rPr>
                  <a:t>有向网络中，每个节点代表一个特定的期刊，每个有向边代表引用的过程</a:t>
                </a:r>
                <a:r>
                  <a:rPr lang="zh-CN" altLang="en-US" sz="2000" dirty="0">
                    <a:latin typeface="Cambria Math" panose="02040503050406030204" charset="0"/>
                    <a:ea typeface="Microsoft YaHei UI" panose="020B0503020204020204" charset="-122"/>
                    <a:cs typeface="Cambria Math" panose="02040503050406030204" charset="0"/>
                    <a:sym typeface="+mn-ea"/>
                  </a:rPr>
                  <a:t>，边的权重表示</a:t>
                </a:r>
                <a:r>
                  <a:rPr lang="en-US" altLang="zh-CN" sz="2000" dirty="0">
                    <a:latin typeface="Cambria Math" panose="02040503050406030204" charset="0"/>
                    <a:ea typeface="Microsoft YaHei UI" panose="020B0503020204020204" charset="-122"/>
                    <a:cs typeface="Cambria Math" panose="02040503050406030204" charset="0"/>
                    <a:sym typeface="+mn-ea"/>
                  </a:rPr>
                  <a:t> </a:t>
                </a:r>
                <a14:m>
                  <m:oMath xmlns:m="http://schemas.openxmlformats.org/officeDocument/2006/math">
                    <m:sSub>
                      <m:sSubPr>
                        <m:ctrlPr>
                          <a:rPr lang="en-US" altLang="zh-CN"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H</m:t>
                        </m:r>
                      </m:e>
                      <m:sub>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i</m:t>
                        </m:r>
                        <m:r>
                          <a:rPr lang="en-US" altLang="zh-CN" sz="2000" dirty="0">
                            <a:latin typeface="Cambria Math" panose="02040503050406030204" charset="0"/>
                            <a:ea typeface="MS PGothic" panose="020B0600070205080204" charset="-128"/>
                            <a:cs typeface="Cambria Math" panose="02040503050406030204" charset="0"/>
                            <a:sym typeface="+mn-ea"/>
                          </a:rPr>
                          <m:t>&gt;</m:t>
                        </m:r>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j</m:t>
                        </m:r>
                      </m:sub>
                    </m:sSub>
                    <m:r>
                      <a:rPr lang="en-US" altLang="zh-CN" sz="2000" dirty="0">
                        <a:latin typeface="Cambria Math" panose="02040503050406030204" charset="0"/>
                        <a:ea typeface="MS PGothic" panose="020B0600070205080204" charset="-128"/>
                        <a:cs typeface="Cambria Math" panose="02040503050406030204" charset="0"/>
                        <a:sym typeface="+mn-ea"/>
                      </a:rPr>
                      <m:t>/(</m:t>
                    </m:r>
                    <m:sSub>
                      <m:sSubPr>
                        <m:ctrlPr>
                          <a:rPr lang="en-US" altLang="zh-CN"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pap</m:t>
                        </m:r>
                      </m:e>
                      <m:sub>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i</m:t>
                        </m:r>
                      </m:sub>
                    </m:sSub>
                    <m:r>
                      <a:rPr lang="en-US" altLang="zh-CN" sz="2000" dirty="0">
                        <a:latin typeface="Cambria Math" panose="02040503050406030204" charset="0"/>
                        <a:ea typeface="MS PGothic" panose="020B0600070205080204" charset="-128"/>
                        <a:cs typeface="Cambria Math" panose="02040503050406030204" charset="0"/>
                        <a:sym typeface="+mn-ea"/>
                      </a:rPr>
                      <m:t>×</m:t>
                    </m:r>
                    <m:sSub>
                      <m:sSubPr>
                        <m:ctrlPr>
                          <a:rPr lang="en-US" altLang="zh-CN" sz="2000" dirty="0">
                            <a:latin typeface="Cambria Math" panose="02040503050406030204" charset="0"/>
                            <a:ea typeface="Microsoft YaHei UI" panose="020B0503020204020204" charset="-122"/>
                            <a:cs typeface="Cambria Math" panose="02040503050406030204" charset="0"/>
                            <a:sym typeface="+mn-ea"/>
                          </a:rPr>
                        </m:ctrlPr>
                      </m:sSubPr>
                      <m:e>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ref</m:t>
                        </m:r>
                      </m:e>
                      <m:sub>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j</m:t>
                        </m:r>
                      </m:sub>
                    </m:sSub>
                    <m:r>
                      <a:rPr lang="en-US" altLang="zh-CN" sz="2000" dirty="0">
                        <a:latin typeface="Cambria Math" panose="02040503050406030204" charset="0"/>
                        <a:ea typeface="MS PGothic" panose="020B0600070205080204" charset="-128"/>
                        <a:cs typeface="Cambria Math" panose="02040503050406030204" charset="0"/>
                        <a:sym typeface="+mn-ea"/>
                      </a:rPr>
                      <m:t>)</m:t>
                    </m:r>
                  </m:oMath>
                </a14:m>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的大小，含有</a:t>
                </a:r>
                <a:r>
                  <a:rPr lang="en-US" altLang="zh-CN" sz="2000" dirty="0">
                    <a:latin typeface="Cambria Math" panose="02040503050406030204" charset="0"/>
                    <a:ea typeface="Microsoft YaHei UI" panose="020B0503020204020204" charset="-122"/>
                    <a:cs typeface="Cambria Math" panose="02040503050406030204" charset="0"/>
                    <a:sym typeface="+mn-ea"/>
                  </a:rPr>
                  <a:t> </a:t>
                </a:r>
                <a14:m>
                  <m:oMath xmlns:m="http://schemas.openxmlformats.org/officeDocument/2006/math">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g</m:t>
                    </m:r>
                  </m:oMath>
                </a14:m>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个期刊的引用网络可以用一个 </a:t>
                </a:r>
                <a14:m>
                  <m:oMath xmlns:m="http://schemas.openxmlformats.org/officeDocument/2006/math">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g</m:t>
                    </m:r>
                    <m:r>
                      <a:rPr lang="en-US" altLang="zh-CN" sz="2000" dirty="0">
                        <a:latin typeface="Cambria Math" panose="02040503050406030204" charset="0"/>
                        <a:ea typeface="MS PGothic" panose="020B0600070205080204" charset="-128"/>
                        <a:cs typeface="Cambria Math" panose="02040503050406030204" charset="0"/>
                        <a:sym typeface="+mn-ea"/>
                      </a:rPr>
                      <m:t>×</m:t>
                    </m:r>
                    <m:r>
                      <m:rPr>
                        <m:sty m:val="p"/>
                      </m:rPr>
                      <a:rPr lang="en-US" altLang="zh-CN" sz="2000" dirty="0">
                        <a:latin typeface="Cambria Math" panose="02040503050406030204" charset="0"/>
                        <a:ea typeface="Microsoft YaHei UI" panose="020B0503020204020204" charset="-122"/>
                        <a:cs typeface="Cambria Math" panose="02040503050406030204" charset="0"/>
                        <a:sym typeface="+mn-ea"/>
                      </a:rPr>
                      <m:t>g</m:t>
                    </m:r>
                  </m:oMath>
                </a14:m>
                <a:r>
                  <a:rPr lang="zh-CN" altLang="en-US" sz="2000" dirty="0">
                    <a:latin typeface="Cambria Math" panose="02040503050406030204" charset="0"/>
                    <a:ea typeface="Microsoft YaHei UI" panose="020B0503020204020204" charset="-122"/>
                    <a:cs typeface="Cambria Math" panose="02040503050406030204" charset="0"/>
                    <a:sym typeface="+mn-ea"/>
                  </a:rPr>
                  <a:t> 的</a:t>
                </a:r>
                <a:r>
                  <a:rPr lang="zh-CN" altLang="en-US" sz="2000" b="1" dirty="0">
                    <a:latin typeface="Cambria Math" panose="02040503050406030204" charset="0"/>
                    <a:ea typeface="Microsoft YaHei UI" panose="020B0503020204020204" charset="-122"/>
                    <a:cs typeface="Cambria Math" panose="02040503050406030204" charset="0"/>
                    <a:sym typeface="+mn-ea"/>
                  </a:rPr>
                  <a:t>连接矩阵 </a:t>
                </a:r>
                <a14:m>
                  <m:oMath xmlns:m="http://schemas.openxmlformats.org/officeDocument/2006/math">
                    <m:sSub>
                      <m:sSubPr>
                        <m:ctrlPr>
                          <a:rPr lang="en-US" altLang="zh-CN" sz="2000" b="1" dirty="0">
                            <a:latin typeface="Cambria Math" panose="02040503050406030204" charset="0"/>
                            <a:ea typeface="Microsoft YaHei UI" panose="020B0503020204020204" charset="-122"/>
                            <a:cs typeface="Cambria Math" panose="02040503050406030204" charset="0"/>
                            <a:sym typeface="+mn-ea"/>
                          </a:rPr>
                        </m:ctrlPr>
                      </m:sSubPr>
                      <m:e>
                        <m:r>
                          <a:rPr lang="en-US" altLang="zh-CN" sz="2000" b="1" dirty="0">
                            <a:latin typeface="Cambria Math" panose="02040503050406030204" charset="0"/>
                            <a:ea typeface="Microsoft YaHei UI" panose="020B0503020204020204" charset="-122"/>
                            <a:cs typeface="Cambria Math" panose="02040503050406030204" charset="0"/>
                            <a:sym typeface="+mn-ea"/>
                          </a:rPr>
                          <m:t>𝐂𝐨𝐧𝐧</m:t>
                        </m:r>
                      </m:e>
                      <m:sub>
                        <m:r>
                          <a:rPr lang="en-US" altLang="zh-CN" sz="2000" b="1" dirty="0">
                            <a:latin typeface="Cambria Math" panose="02040503050406030204" charset="0"/>
                            <a:ea typeface="Microsoft YaHei UI" panose="020B0503020204020204" charset="-122"/>
                            <a:cs typeface="Cambria Math" panose="02040503050406030204" charset="0"/>
                            <a:sym typeface="+mn-ea"/>
                          </a:rPr>
                          <m:t>𝐠</m:t>
                        </m:r>
                        <m:r>
                          <a:rPr lang="en-US" altLang="zh-CN" sz="2000" b="1" dirty="0">
                            <a:latin typeface="Cambria Math" panose="02040503050406030204" charset="0"/>
                            <a:ea typeface="MS PGothic" panose="020B0600070205080204" charset="-128"/>
                            <a:cs typeface="Cambria Math" panose="02040503050406030204" charset="0"/>
                            <a:sym typeface="+mn-ea"/>
                          </a:rPr>
                          <m:t>×</m:t>
                        </m:r>
                        <m:r>
                          <a:rPr lang="en-US" altLang="zh-CN" sz="2000" b="1" dirty="0">
                            <a:latin typeface="Cambria Math" panose="02040503050406030204" charset="0"/>
                            <a:ea typeface="MS PGothic" panose="020B0600070205080204" charset="-128"/>
                            <a:cs typeface="Cambria Math" panose="02040503050406030204" charset="0"/>
                            <a:sym typeface="+mn-ea"/>
                          </a:rPr>
                          <m:t>𝐠</m:t>
                        </m:r>
                      </m:sub>
                    </m:sSub>
                  </m:oMath>
                </a14:m>
                <a:r>
                  <a:rPr lang="zh-CN" altLang="en-US" sz="2000" b="1"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来描述：</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a:p>
                <a:pPr algn="just" fontAlgn="auto">
                  <a:lnSpc>
                    <a:spcPct val="110000"/>
                  </a:lnSpc>
                  <a:spcBef>
                    <a:spcPts val="600"/>
                  </a:spcBef>
                  <a:spcAft>
                    <a:spcPts val="600"/>
                  </a:spcAft>
                </a:pP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 </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右图是本研究所采集的</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Multidisciplinary Sciences下的</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64</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个期刊的引用网络，其中</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y</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轴是引用期刊，x</a:t>
                </a:r>
                <a:r>
                  <a:rPr lang="en-US" altLang="zh-CN" sz="2000" dirty="0">
                    <a:latin typeface="Cambria Math" panose="02040503050406030204" charset="0"/>
                    <a:ea typeface="Microsoft YaHei UI" panose="020B0503020204020204" charset="-122"/>
                    <a:cs typeface="Cambria Math" panose="02040503050406030204" charset="0"/>
                    <a:sym typeface="+mn-ea"/>
                  </a:rPr>
                  <a:t> </a:t>
                </a:r>
                <a:r>
                  <a:rPr lang="zh-CN" altLang="en-US" sz="2000" dirty="0">
                    <a:latin typeface="Cambria Math" panose="02040503050406030204" charset="0"/>
                    <a:ea typeface="Microsoft YaHei UI" panose="020B0503020204020204" charset="-122"/>
                    <a:cs typeface="Cambria Math" panose="02040503050406030204" charset="0"/>
                    <a:sym typeface="+mn-ea"/>
                  </a:rPr>
                  <a:t>轴是被引期刊，亮色方块表示网络中该条连接的权重大。</a:t>
                </a:r>
                <a:endParaRPr lang="zh-CN" altLang="en-US" sz="2000" dirty="0">
                  <a:latin typeface="Cambria Math" panose="02040503050406030204" charset="0"/>
                  <a:ea typeface="Microsoft YaHei UI" panose="020B0503020204020204" charset="-122"/>
                  <a:cs typeface="Cambria Math" panose="02040503050406030204" charset="0"/>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325755" y="1218565"/>
                <a:ext cx="5495290" cy="5170805"/>
              </a:xfrm>
              <a:prstGeom prst="rect">
                <a:avLst/>
              </a:prstGeom>
              <a:blipFill rotWithShape="1">
                <a:blip r:embed="rId1"/>
                <a:stretch>
                  <a:fillRect r="-809"/>
                </a:stretch>
              </a:blipFill>
            </p:spPr>
            <p:txBody>
              <a:bodyPr/>
              <a:lstStyle/>
              <a:p>
                <a:r>
                  <a:rPr lang="zh-CN" altLang="en-US">
                    <a:noFill/>
                  </a:rPr>
                  <a:t> </a:t>
                </a:r>
              </a:p>
            </p:txBody>
          </p:sp>
        </mc:Fallback>
      </mc:AlternateContent>
      <p:grpSp>
        <p:nvGrpSpPr>
          <p:cNvPr id="23" name="组合 22"/>
          <p:cNvGrpSpPr/>
          <p:nvPr/>
        </p:nvGrpSpPr>
        <p:grpSpPr>
          <a:xfrm>
            <a:off x="201930" y="71120"/>
            <a:ext cx="11748770" cy="1023620"/>
            <a:chOff x="338" y="120"/>
            <a:chExt cx="18502" cy="1612"/>
          </a:xfrm>
        </p:grpSpPr>
        <p:pic>
          <p:nvPicPr>
            <p:cNvPr id="16" name="object 3"/>
            <p:cNvPicPr/>
            <p:nvPr/>
          </p:nvPicPr>
          <p:blipFill>
            <a:blip r:embed="rId2"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7" name="object 5"/>
              <p:cNvPicPr/>
              <p:nvPr/>
            </p:nvPicPr>
            <p:blipFill>
              <a:blip r:embed="rId3" cstate="print"/>
              <a:stretch>
                <a:fillRect/>
              </a:stretch>
            </p:blipFill>
            <p:spPr>
              <a:xfrm>
                <a:off x="15460" y="120"/>
                <a:ext cx="3380" cy="1362"/>
              </a:xfrm>
              <a:prstGeom prst="rect">
                <a:avLst/>
              </a:prstGeom>
            </p:spPr>
          </p:pic>
          <p:grpSp>
            <p:nvGrpSpPr>
              <p:cNvPr id="21" name="组合 20"/>
              <p:cNvGrpSpPr/>
              <p:nvPr/>
            </p:nvGrpSpPr>
            <p:grpSpPr>
              <a:xfrm>
                <a:off x="390" y="848"/>
                <a:ext cx="18142" cy="884"/>
                <a:chOff x="390" y="848"/>
                <a:chExt cx="18142" cy="884"/>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a:endParaRPr>
                    <a:latin typeface="Cambria Math" panose="02040503050406030204" charset="0"/>
                    <a:cs typeface="Cambria Math" panose="02040503050406030204" charset="0"/>
                  </a:endParaRPr>
                </a:p>
              </p:txBody>
            </p:sp>
            <p:sp>
              <p:nvSpPr>
                <p:cNvPr id="14" name="object 7"/>
                <p:cNvSpPr txBox="1">
                  <a:spLocks noGrp="1"/>
                </p:cNvSpPr>
                <p:nvPr/>
              </p:nvSpPr>
              <p:spPr>
                <a:xfrm>
                  <a:off x="533" y="848"/>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solidFill>
                        <a:schemeClr val="tx1"/>
                      </a:solidFill>
                      <a:effectLst/>
                      <a:latin typeface="Cambria Math" panose="02040503050406030204" charset="0"/>
                      <a:cs typeface="Cambria Math" panose="02040503050406030204" charset="0"/>
                    </a:rPr>
                    <a:t>3</a:t>
                  </a:r>
                  <a:r>
                    <a:rPr sz="3200" b="1" spc="-50" dirty="0">
                      <a:solidFill>
                        <a:schemeClr val="tx1"/>
                      </a:solidFill>
                      <a:effectLst/>
                      <a:latin typeface="Cambria Math" panose="02040503050406030204" charset="0"/>
                      <a:cs typeface="Cambria Math" panose="02040503050406030204" charset="0"/>
                    </a:rPr>
                    <a:t> </a:t>
                  </a:r>
                  <a:r>
                    <a:rPr lang="en-US" sz="3200" b="1" spc="-50" dirty="0">
                      <a:solidFill>
                        <a:schemeClr val="tx1"/>
                      </a:solidFill>
                      <a:effectLst/>
                      <a:latin typeface="Cambria Math" panose="02040503050406030204" charset="0"/>
                      <a:cs typeface="Cambria Math" panose="02040503050406030204" charset="0"/>
                    </a:rPr>
                    <a:t>   </a:t>
                  </a:r>
                  <a:r>
                    <a:rPr sz="3200" b="1" spc="-50" dirty="0">
                      <a:solidFill>
                        <a:schemeClr val="tx1"/>
                      </a:solidFill>
                      <a:effectLst/>
                      <a:latin typeface="Cambria Math" panose="02040503050406030204" charset="0"/>
                      <a:cs typeface="Cambria Math" panose="02040503050406030204" charset="0"/>
                    </a:rPr>
                    <a:t>Task </a:t>
                  </a:r>
                  <a:r>
                    <a:rPr lang="en-US" sz="3200" b="1" spc="-50" dirty="0">
                      <a:solidFill>
                        <a:schemeClr val="tx1"/>
                      </a:solidFill>
                      <a:effectLst/>
                      <a:latin typeface="Cambria Math" panose="02040503050406030204" charset="0"/>
                      <a:cs typeface="Cambria Math" panose="02040503050406030204" charset="0"/>
                    </a:rPr>
                    <a:t>2</a:t>
                  </a:r>
                  <a:r>
                    <a:rPr sz="3200" b="1" spc="-50" dirty="0">
                      <a:solidFill>
                        <a:schemeClr val="tx1"/>
                      </a:solidFill>
                      <a:effectLst/>
                      <a:latin typeface="Cambria Math" panose="02040503050406030204" charset="0"/>
                      <a:cs typeface="Cambria Math" panose="02040503050406030204" charset="0"/>
                    </a:rPr>
                    <a:t>: 基于网络模型的</a:t>
                  </a:r>
                  <a:r>
                    <a:rPr lang="en-US" sz="3200" b="1" spc="-50" dirty="0">
                      <a:solidFill>
                        <a:schemeClr val="tx1"/>
                      </a:solidFill>
                      <a:effectLst/>
                      <a:latin typeface="Cambria Math" panose="02040503050406030204" charset="0"/>
                      <a:cs typeface="Cambria Math" panose="02040503050406030204" charset="0"/>
                    </a:rPr>
                    <a:t> </a:t>
                  </a:r>
                  <a:r>
                    <a:rPr sz="3200" b="1" spc="-50" dirty="0">
                      <a:solidFill>
                        <a:schemeClr val="tx1"/>
                      </a:solidFill>
                      <a:effectLst/>
                      <a:latin typeface="Cambria Math" panose="02040503050406030204" charset="0"/>
                      <a:cs typeface="Cambria Math" panose="02040503050406030204" charset="0"/>
                    </a:rPr>
                    <a:t>JournalRank</a:t>
                  </a:r>
                  <a:r>
                    <a:rPr lang="en-US" sz="3200" b="1" spc="-50" dirty="0">
                      <a:solidFill>
                        <a:schemeClr val="tx1"/>
                      </a:solidFill>
                      <a:effectLst/>
                      <a:latin typeface="Cambria Math" panose="02040503050406030204" charset="0"/>
                      <a:cs typeface="Cambria Math" panose="02040503050406030204" charset="0"/>
                    </a:rPr>
                    <a:t> </a:t>
                  </a:r>
                  <a:r>
                    <a:rPr sz="3200" b="1" spc="-50" dirty="0">
                      <a:solidFill>
                        <a:schemeClr val="tx1"/>
                      </a:solidFill>
                      <a:effectLst/>
                      <a:latin typeface="Cambria Math" panose="02040503050406030204" charset="0"/>
                      <a:cs typeface="Cambria Math" panose="02040503050406030204" charset="0"/>
                    </a:rPr>
                    <a:t>评级系统</a:t>
                  </a:r>
                  <a:endParaRPr sz="3200" b="1" spc="-50" dirty="0">
                    <a:solidFill>
                      <a:schemeClr val="tx1"/>
                    </a:solidFill>
                    <a:effectLst/>
                    <a:latin typeface="Cambria Math" panose="02040503050406030204" charset="0"/>
                    <a:cs typeface="Cambria Math" panose="02040503050406030204" charset="0"/>
                  </a:endParaRPr>
                </a:p>
              </p:txBody>
            </p:sp>
          </p:grpSp>
        </p:grpSp>
      </p:grpSp>
      <p:pic>
        <p:nvPicPr>
          <p:cNvPr id="3" name="图片 2"/>
          <p:cNvPicPr>
            <a:picLocks noChangeAspect="1"/>
          </p:cNvPicPr>
          <p:nvPr/>
        </p:nvPicPr>
        <p:blipFill>
          <a:blip r:embed="rId4"/>
          <a:stretch>
            <a:fillRect/>
          </a:stretch>
        </p:blipFill>
        <p:spPr>
          <a:xfrm>
            <a:off x="6022975" y="1110615"/>
            <a:ext cx="5878830" cy="5736590"/>
          </a:xfrm>
          <a:prstGeom prst="rect">
            <a:avLst/>
          </a:prstGeom>
        </p:spPr>
      </p:pic>
    </p:spTree>
  </p:cSld>
  <p:clrMapOvr>
    <a:masterClrMapping/>
  </p:clrMapOvr>
  <p:transition advTm="45901"/>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5140</Words>
  <Application>WPS 演示</Application>
  <PresentationFormat>Widescreen</PresentationFormat>
  <Paragraphs>187</Paragraphs>
  <Slides>19</Slides>
  <Notes>13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SimSun</vt:lpstr>
      <vt:lpstr>Wingdings</vt:lpstr>
      <vt:lpstr>Arial</vt:lpstr>
      <vt:lpstr>Times New Roman</vt:lpstr>
      <vt:lpstr>SimHei</vt:lpstr>
      <vt:lpstr>FZDaHei-B02S</vt:lpstr>
      <vt:lpstr>Cambria Math</vt:lpstr>
      <vt:lpstr>Microsoft YaHei UI</vt:lpstr>
      <vt:lpstr>MS PGothic</vt:lpstr>
      <vt:lpstr>MS Mincho</vt:lpstr>
      <vt:lpstr>ZWSimpleStroke</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量子点的合成与性能调控</dc:title>
  <dc:creator/>
  <cp:lastModifiedBy>邵东一中_张锦程</cp:lastModifiedBy>
  <cp:revision>1235</cp:revision>
  <dcterms:created xsi:type="dcterms:W3CDTF">2020-07-17T14:59:00Z</dcterms:created>
  <dcterms:modified xsi:type="dcterms:W3CDTF">2021-05-19T11:45:24Z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2020-07-18T16:00:00Z</vt:filetime>
  </property>
  <property fmtid="{D5CDD505-2E9C-101B-9397-08002B2CF9AE}" pid="3" name="Creator">
    <vt:lpwstr>WPS 演示</vt:lpwstr>
  </property>
  <property fmtid="{D5CDD505-2E9C-101B-9397-08002B2CF9AE}" pid="4" name="LastSaved">
    <vt:filetime>2020-07-20T16:00:00Z</vt:filetime>
  </property>
  <property fmtid="{D5CDD505-2E9C-101B-9397-08002B2CF9AE}" pid="5" name="KSOProductBuildVer">
    <vt:lpwstr>2052-11.1.0.10495</vt:lpwstr>
  </property>
  <property fmtid="{D5CDD505-2E9C-101B-9397-08002B2CF9AE}" pid="6" name="ICV">
    <vt:lpwstr>8D6564644C644B16ADE8CF7D81AB83F6</vt:lpwstr>
  </property>
</Properties>
</file>